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9"/>
  </p:notesMasterIdLst>
  <p:sldIdLst>
    <p:sldId id="457" r:id="rId4"/>
    <p:sldId id="479" r:id="rId5"/>
    <p:sldId id="481" r:id="rId6"/>
    <p:sldId id="506" r:id="rId7"/>
    <p:sldId id="480" r:id="rId8"/>
    <p:sldId id="502" r:id="rId9"/>
    <p:sldId id="503" r:id="rId10"/>
    <p:sldId id="520" r:id="rId11"/>
    <p:sldId id="521" r:id="rId12"/>
    <p:sldId id="505" r:id="rId13"/>
    <p:sldId id="485" r:id="rId14"/>
    <p:sldId id="486" r:id="rId15"/>
    <p:sldId id="483" r:id="rId16"/>
    <p:sldId id="522" r:id="rId17"/>
    <p:sldId id="523" r:id="rId18"/>
    <p:sldId id="524" r:id="rId19"/>
    <p:sldId id="484" r:id="rId20"/>
    <p:sldId id="489" r:id="rId21"/>
    <p:sldId id="526" r:id="rId22"/>
    <p:sldId id="527" r:id="rId23"/>
    <p:sldId id="490" r:id="rId24"/>
    <p:sldId id="463" r:id="rId25"/>
    <p:sldId id="509" r:id="rId26"/>
    <p:sldId id="491" r:id="rId27"/>
    <p:sldId id="508" r:id="rId28"/>
    <p:sldId id="510" r:id="rId29"/>
    <p:sldId id="469" r:id="rId30"/>
    <p:sldId id="525" r:id="rId31"/>
    <p:sldId id="470" r:id="rId32"/>
    <p:sldId id="511" r:id="rId33"/>
    <p:sldId id="512" r:id="rId34"/>
    <p:sldId id="493" r:id="rId35"/>
    <p:sldId id="258" r:id="rId36"/>
    <p:sldId id="262" r:id="rId37"/>
    <p:sldId id="513" r:id="rId38"/>
    <p:sldId id="494" r:id="rId39"/>
    <p:sldId id="495" r:id="rId40"/>
    <p:sldId id="514" r:id="rId41"/>
    <p:sldId id="515" r:id="rId42"/>
    <p:sldId id="498" r:id="rId43"/>
    <p:sldId id="465" r:id="rId44"/>
    <p:sldId id="499" r:id="rId45"/>
    <p:sldId id="500" r:id="rId46"/>
    <p:sldId id="516" r:id="rId47"/>
    <p:sldId id="51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3" d="100"/>
          <a:sy n="93" d="100"/>
        </p:scale>
        <p:origin x="1188"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F58B8-1DD9-4850-BE09-0E65A42E8853}" type="datetimeFigureOut">
              <a:rPr lang="en-US" smtClean="0"/>
              <a:t>3/31/2026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249EB2-28F2-44AC-85F2-F75EBB61A724}" type="slidenum">
              <a:rPr lang="en-US" smtClean="0"/>
              <a:t>‹#›</a:t>
            </a:fld>
            <a:endParaRPr lang="en-US"/>
          </a:p>
        </p:txBody>
      </p:sp>
    </p:spTree>
    <p:extLst>
      <p:ext uri="{BB962C8B-B14F-4D97-AF65-F5344CB8AC3E}">
        <p14:creationId xmlns:p14="http://schemas.microsoft.com/office/powerpoint/2010/main" val="415518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AE239A3-7214-B35E-406A-4FC55ECBF1EF}"/>
            </a:ext>
          </a:extLst>
        </p:cNvPr>
        <p:cNvGrpSpPr/>
        <p:nvPr/>
      </p:nvGrpSpPr>
      <p:grpSpPr>
        <a:xfrm>
          <a:off x="0" y="0"/>
          <a:ext cx="0" cy="0"/>
          <a:chOff x="0" y="0"/>
          <a:chExt cx="0" cy="0"/>
        </a:xfrm>
      </p:grpSpPr>
      <p:sp>
        <p:nvSpPr>
          <p:cNvPr id="106" name="Google Shape;106;p14:notes">
            <a:extLst>
              <a:ext uri="{FF2B5EF4-FFF2-40B4-BE49-F238E27FC236}">
                <a16:creationId xmlns:a16="http://schemas.microsoft.com/office/drawing/2014/main" id="{A329CFD8-1BB7-F57C-85D5-D08C2A426F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4:notes">
            <a:extLst>
              <a:ext uri="{FF2B5EF4-FFF2-40B4-BE49-F238E27FC236}">
                <a16:creationId xmlns:a16="http://schemas.microsoft.com/office/drawing/2014/main" id="{574F1867-342D-9C3C-2D0C-362496B6B3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310535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3B3AD3C-ADDA-F731-0529-944395AAC7EC}"/>
            </a:ext>
          </a:extLst>
        </p:cNvPr>
        <p:cNvGrpSpPr/>
        <p:nvPr/>
      </p:nvGrpSpPr>
      <p:grpSpPr>
        <a:xfrm>
          <a:off x="0" y="0"/>
          <a:ext cx="0" cy="0"/>
          <a:chOff x="0" y="0"/>
          <a:chExt cx="0" cy="0"/>
        </a:xfrm>
      </p:grpSpPr>
      <p:sp>
        <p:nvSpPr>
          <p:cNvPr id="106" name="Google Shape;106;p14:notes">
            <a:extLst>
              <a:ext uri="{FF2B5EF4-FFF2-40B4-BE49-F238E27FC236}">
                <a16:creationId xmlns:a16="http://schemas.microsoft.com/office/drawing/2014/main" id="{17A0FBFC-CE28-F7B1-EBAC-69A3A34E93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4:notes">
            <a:extLst>
              <a:ext uri="{FF2B5EF4-FFF2-40B4-BE49-F238E27FC236}">
                <a16:creationId xmlns:a16="http://schemas.microsoft.com/office/drawing/2014/main" id="{E1BAFD95-14A9-1D50-16A1-546ABACB36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414217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solidFill>
                  <a:srgbClr val="FFFFFF">
                    <a:alpha val="70000"/>
                  </a:srgbClr>
                </a:solidFill>
              </a:rPr>
              <a:pPr/>
              <a:t>3/31/2026</a:t>
            </a:fld>
            <a:endParaRPr lang="en-US" dirty="0">
              <a:solidFill>
                <a:srgbClr val="FFFFFF">
                  <a:alpha val="70000"/>
                </a:srgbClr>
              </a:solidFill>
            </a:endParaRPr>
          </a:p>
        </p:txBody>
      </p:sp>
      <p:sp>
        <p:nvSpPr>
          <p:cNvPr id="8" name="Footer Placeholder 7"/>
          <p:cNvSpPr>
            <a:spLocks noGrp="1"/>
          </p:cNvSpPr>
          <p:nvPr>
            <p:ph type="ftr" sz="quarter" idx="11"/>
          </p:nvPr>
        </p:nvSpPr>
        <p:spPr/>
        <p:txBody>
          <a:bodyPr/>
          <a:lstStyle/>
          <a:p>
            <a:endParaRPr lang="en-US" dirty="0">
              <a:solidFill>
                <a:srgbClr val="FFFFFF">
                  <a:alpha val="70000"/>
                </a:srgbClr>
              </a:solidFill>
            </a:endParaRPr>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9725677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solidFill>
                  <a:srgbClr val="000000">
                    <a:alpha val="70000"/>
                  </a:srgbClr>
                </a:solidFill>
              </a:rPr>
              <a:pPr/>
              <a:t>3/31/2026</a:t>
            </a:fld>
            <a:endParaRPr lang="en-US" dirty="0">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dirty="0">
              <a:solidFill>
                <a:srgbClr val="000000">
                  <a:alpha val="70000"/>
                </a:srgbClr>
              </a:solidFill>
            </a:endParaRPr>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95891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solidFill>
                  <a:srgbClr val="000000">
                    <a:alpha val="70000"/>
                  </a:srgbClr>
                </a:solidFill>
              </a:rPr>
              <a:pPr/>
              <a:t>3/31/2026</a:t>
            </a:fld>
            <a:endParaRPr lang="en-US" dirty="0">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dirty="0">
              <a:solidFill>
                <a:srgbClr val="000000">
                  <a:alpha val="70000"/>
                </a:srgbClr>
              </a:solidFill>
            </a:endParaRPr>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4263870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5C7B-553E-A5C5-82E2-CFE288A596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90325D-FF5E-A965-C6F4-4F886D4C5A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E7A75C-4B9F-453C-3134-AC1406612378}"/>
              </a:ext>
            </a:extLst>
          </p:cNvPr>
          <p:cNvSpPr>
            <a:spLocks noGrp="1"/>
          </p:cNvSpPr>
          <p:nvPr>
            <p:ph type="dt" sz="half" idx="10"/>
          </p:nvPr>
        </p:nvSpPr>
        <p:spPr/>
        <p:txBody>
          <a:bodyPr/>
          <a:lstStyle/>
          <a:p>
            <a:fld id="{2328BC36-A360-48E2-BABD-77ABCE611A72}" type="datetimeFigureOut">
              <a:rPr lang="en-US" smtClean="0"/>
              <a:t>3/31/2026</a:t>
            </a:fld>
            <a:endParaRPr lang="en-US"/>
          </a:p>
        </p:txBody>
      </p:sp>
      <p:sp>
        <p:nvSpPr>
          <p:cNvPr id="5" name="Footer Placeholder 4">
            <a:extLst>
              <a:ext uri="{FF2B5EF4-FFF2-40B4-BE49-F238E27FC236}">
                <a16:creationId xmlns:a16="http://schemas.microsoft.com/office/drawing/2014/main" id="{8FA40508-31AA-F8EF-0130-0E156D4480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853569-D350-8FAC-54BB-E6CABE611D5F}"/>
              </a:ext>
            </a:extLst>
          </p:cNvPr>
          <p:cNvSpPr>
            <a:spLocks noGrp="1"/>
          </p:cNvSpPr>
          <p:nvPr>
            <p:ph type="sldNum" sz="quarter" idx="12"/>
          </p:nvPr>
        </p:nvSpPr>
        <p:spPr/>
        <p:txBody>
          <a:bodyPr/>
          <a:lstStyle/>
          <a:p>
            <a:fld id="{A98DD5E2-E3C8-4AD5-A0E2-956DC436878A}" type="slidenum">
              <a:rPr lang="en-US" smtClean="0"/>
              <a:t>‹#›</a:t>
            </a:fld>
            <a:endParaRPr lang="en-US"/>
          </a:p>
        </p:txBody>
      </p:sp>
    </p:spTree>
    <p:extLst>
      <p:ext uri="{BB962C8B-B14F-4D97-AF65-F5344CB8AC3E}">
        <p14:creationId xmlns:p14="http://schemas.microsoft.com/office/powerpoint/2010/main" val="2319345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7842-22D0-8F7D-7EE9-D5AB322342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34E74C-0944-E35E-1244-18E6391CB9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A7B7F-3CBB-98B7-062B-ED2B1F2BDCD8}"/>
              </a:ext>
            </a:extLst>
          </p:cNvPr>
          <p:cNvSpPr>
            <a:spLocks noGrp="1"/>
          </p:cNvSpPr>
          <p:nvPr>
            <p:ph type="dt" sz="half" idx="10"/>
          </p:nvPr>
        </p:nvSpPr>
        <p:spPr/>
        <p:txBody>
          <a:bodyPr/>
          <a:lstStyle/>
          <a:p>
            <a:fld id="{2328BC36-A360-48E2-BABD-77ABCE611A72}" type="datetimeFigureOut">
              <a:rPr lang="en-US" smtClean="0"/>
              <a:t>3/31/2026</a:t>
            </a:fld>
            <a:endParaRPr lang="en-US"/>
          </a:p>
        </p:txBody>
      </p:sp>
      <p:sp>
        <p:nvSpPr>
          <p:cNvPr id="5" name="Footer Placeholder 4">
            <a:extLst>
              <a:ext uri="{FF2B5EF4-FFF2-40B4-BE49-F238E27FC236}">
                <a16:creationId xmlns:a16="http://schemas.microsoft.com/office/drawing/2014/main" id="{739968A5-2A43-9F29-C56B-BFD5B3628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4A161-EA45-6B1A-9C84-B9EA17B7CA7F}"/>
              </a:ext>
            </a:extLst>
          </p:cNvPr>
          <p:cNvSpPr>
            <a:spLocks noGrp="1"/>
          </p:cNvSpPr>
          <p:nvPr>
            <p:ph type="sldNum" sz="quarter" idx="12"/>
          </p:nvPr>
        </p:nvSpPr>
        <p:spPr/>
        <p:txBody>
          <a:bodyPr/>
          <a:lstStyle/>
          <a:p>
            <a:fld id="{A98DD5E2-E3C8-4AD5-A0E2-956DC436878A}" type="slidenum">
              <a:rPr lang="en-US" smtClean="0"/>
              <a:t>‹#›</a:t>
            </a:fld>
            <a:endParaRPr lang="en-US"/>
          </a:p>
        </p:txBody>
      </p:sp>
    </p:spTree>
    <p:extLst>
      <p:ext uri="{BB962C8B-B14F-4D97-AF65-F5344CB8AC3E}">
        <p14:creationId xmlns:p14="http://schemas.microsoft.com/office/powerpoint/2010/main" val="1866775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F4F3-4DB4-0859-1088-DA4629E8DA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CACCEE-1C7A-7324-8C72-7ECA5A2D19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368B26-A8A9-6EAC-D2AD-148D4BABB4E8}"/>
              </a:ext>
            </a:extLst>
          </p:cNvPr>
          <p:cNvSpPr>
            <a:spLocks noGrp="1"/>
          </p:cNvSpPr>
          <p:nvPr>
            <p:ph type="dt" sz="half" idx="10"/>
          </p:nvPr>
        </p:nvSpPr>
        <p:spPr/>
        <p:txBody>
          <a:bodyPr/>
          <a:lstStyle/>
          <a:p>
            <a:fld id="{2328BC36-A360-48E2-BABD-77ABCE611A72}" type="datetimeFigureOut">
              <a:rPr lang="en-US" smtClean="0"/>
              <a:t>3/31/2026</a:t>
            </a:fld>
            <a:endParaRPr lang="en-US"/>
          </a:p>
        </p:txBody>
      </p:sp>
      <p:sp>
        <p:nvSpPr>
          <p:cNvPr id="5" name="Footer Placeholder 4">
            <a:extLst>
              <a:ext uri="{FF2B5EF4-FFF2-40B4-BE49-F238E27FC236}">
                <a16:creationId xmlns:a16="http://schemas.microsoft.com/office/drawing/2014/main" id="{9364CEF3-8A34-1130-2277-A099E5B38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75428-96E9-EED3-737D-88F363B907C6}"/>
              </a:ext>
            </a:extLst>
          </p:cNvPr>
          <p:cNvSpPr>
            <a:spLocks noGrp="1"/>
          </p:cNvSpPr>
          <p:nvPr>
            <p:ph type="sldNum" sz="quarter" idx="12"/>
          </p:nvPr>
        </p:nvSpPr>
        <p:spPr/>
        <p:txBody>
          <a:bodyPr/>
          <a:lstStyle/>
          <a:p>
            <a:fld id="{A98DD5E2-E3C8-4AD5-A0E2-956DC436878A}" type="slidenum">
              <a:rPr lang="en-US" smtClean="0"/>
              <a:t>‹#›</a:t>
            </a:fld>
            <a:endParaRPr lang="en-US"/>
          </a:p>
        </p:txBody>
      </p:sp>
    </p:spTree>
    <p:extLst>
      <p:ext uri="{BB962C8B-B14F-4D97-AF65-F5344CB8AC3E}">
        <p14:creationId xmlns:p14="http://schemas.microsoft.com/office/powerpoint/2010/main" val="3566784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99AE-5E26-68A2-40B6-29E3F235E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255781-7F1D-1FBA-DBF7-FD5A651DD2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0EA656-36E1-9642-3C6B-E37016F427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48D93-5DCC-8474-6883-945B92B84A7D}"/>
              </a:ext>
            </a:extLst>
          </p:cNvPr>
          <p:cNvSpPr>
            <a:spLocks noGrp="1"/>
          </p:cNvSpPr>
          <p:nvPr>
            <p:ph type="dt" sz="half" idx="10"/>
          </p:nvPr>
        </p:nvSpPr>
        <p:spPr/>
        <p:txBody>
          <a:bodyPr/>
          <a:lstStyle/>
          <a:p>
            <a:fld id="{2328BC36-A360-48E2-BABD-77ABCE611A72}" type="datetimeFigureOut">
              <a:rPr lang="en-US" smtClean="0"/>
              <a:t>3/31/2026</a:t>
            </a:fld>
            <a:endParaRPr lang="en-US"/>
          </a:p>
        </p:txBody>
      </p:sp>
      <p:sp>
        <p:nvSpPr>
          <p:cNvPr id="6" name="Footer Placeholder 5">
            <a:extLst>
              <a:ext uri="{FF2B5EF4-FFF2-40B4-BE49-F238E27FC236}">
                <a16:creationId xmlns:a16="http://schemas.microsoft.com/office/drawing/2014/main" id="{FC351685-AEE3-5DC8-C667-11DC2D0ACC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541041-36CC-65FD-8C35-51FDEE492766}"/>
              </a:ext>
            </a:extLst>
          </p:cNvPr>
          <p:cNvSpPr>
            <a:spLocks noGrp="1"/>
          </p:cNvSpPr>
          <p:nvPr>
            <p:ph type="sldNum" sz="quarter" idx="12"/>
          </p:nvPr>
        </p:nvSpPr>
        <p:spPr/>
        <p:txBody>
          <a:bodyPr/>
          <a:lstStyle/>
          <a:p>
            <a:fld id="{A98DD5E2-E3C8-4AD5-A0E2-956DC436878A}" type="slidenum">
              <a:rPr lang="en-US" smtClean="0"/>
              <a:t>‹#›</a:t>
            </a:fld>
            <a:endParaRPr lang="en-US"/>
          </a:p>
        </p:txBody>
      </p:sp>
    </p:spTree>
    <p:extLst>
      <p:ext uri="{BB962C8B-B14F-4D97-AF65-F5344CB8AC3E}">
        <p14:creationId xmlns:p14="http://schemas.microsoft.com/office/powerpoint/2010/main" val="557015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01FA-7EDF-FCAA-6FCA-2C724C8BF6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759935-2930-8B14-8B26-E8E9E23425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162CA6-AA3C-0B92-1039-C75100534F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2A51A-93DF-58A7-1308-CFABD1243F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F67984-CDF6-FAD9-B66D-E652B12A3C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86C62D-CA81-DF49-3DC9-3592E0118150}"/>
              </a:ext>
            </a:extLst>
          </p:cNvPr>
          <p:cNvSpPr>
            <a:spLocks noGrp="1"/>
          </p:cNvSpPr>
          <p:nvPr>
            <p:ph type="dt" sz="half" idx="10"/>
          </p:nvPr>
        </p:nvSpPr>
        <p:spPr/>
        <p:txBody>
          <a:bodyPr/>
          <a:lstStyle/>
          <a:p>
            <a:fld id="{2328BC36-A360-48E2-BABD-77ABCE611A72}" type="datetimeFigureOut">
              <a:rPr lang="en-US" smtClean="0"/>
              <a:t>3/31/2026</a:t>
            </a:fld>
            <a:endParaRPr lang="en-US"/>
          </a:p>
        </p:txBody>
      </p:sp>
      <p:sp>
        <p:nvSpPr>
          <p:cNvPr id="8" name="Footer Placeholder 7">
            <a:extLst>
              <a:ext uri="{FF2B5EF4-FFF2-40B4-BE49-F238E27FC236}">
                <a16:creationId xmlns:a16="http://schemas.microsoft.com/office/drawing/2014/main" id="{95D3F583-3B99-7977-1C81-5071B6D7A0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E9D46B-74C1-B1DA-7968-55575C9002D6}"/>
              </a:ext>
            </a:extLst>
          </p:cNvPr>
          <p:cNvSpPr>
            <a:spLocks noGrp="1"/>
          </p:cNvSpPr>
          <p:nvPr>
            <p:ph type="sldNum" sz="quarter" idx="12"/>
          </p:nvPr>
        </p:nvSpPr>
        <p:spPr/>
        <p:txBody>
          <a:bodyPr/>
          <a:lstStyle/>
          <a:p>
            <a:fld id="{A98DD5E2-E3C8-4AD5-A0E2-956DC436878A}" type="slidenum">
              <a:rPr lang="en-US" smtClean="0"/>
              <a:t>‹#›</a:t>
            </a:fld>
            <a:endParaRPr lang="en-US"/>
          </a:p>
        </p:txBody>
      </p:sp>
    </p:spTree>
    <p:extLst>
      <p:ext uri="{BB962C8B-B14F-4D97-AF65-F5344CB8AC3E}">
        <p14:creationId xmlns:p14="http://schemas.microsoft.com/office/powerpoint/2010/main" val="2461632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FECD1-0F96-AE70-6D7E-D4ABFA656A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65C3DF-315D-515E-2E5E-E7E2B824E421}"/>
              </a:ext>
            </a:extLst>
          </p:cNvPr>
          <p:cNvSpPr>
            <a:spLocks noGrp="1"/>
          </p:cNvSpPr>
          <p:nvPr>
            <p:ph type="dt" sz="half" idx="10"/>
          </p:nvPr>
        </p:nvSpPr>
        <p:spPr/>
        <p:txBody>
          <a:bodyPr/>
          <a:lstStyle/>
          <a:p>
            <a:fld id="{2328BC36-A360-48E2-BABD-77ABCE611A72}" type="datetimeFigureOut">
              <a:rPr lang="en-US" smtClean="0"/>
              <a:t>3/31/2026</a:t>
            </a:fld>
            <a:endParaRPr lang="en-US"/>
          </a:p>
        </p:txBody>
      </p:sp>
      <p:sp>
        <p:nvSpPr>
          <p:cNvPr id="4" name="Footer Placeholder 3">
            <a:extLst>
              <a:ext uri="{FF2B5EF4-FFF2-40B4-BE49-F238E27FC236}">
                <a16:creationId xmlns:a16="http://schemas.microsoft.com/office/drawing/2014/main" id="{07652B92-2460-5656-41F0-AD8F97D540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FD198-EC52-1493-3ED0-E9ABF96D10AC}"/>
              </a:ext>
            </a:extLst>
          </p:cNvPr>
          <p:cNvSpPr>
            <a:spLocks noGrp="1"/>
          </p:cNvSpPr>
          <p:nvPr>
            <p:ph type="sldNum" sz="quarter" idx="12"/>
          </p:nvPr>
        </p:nvSpPr>
        <p:spPr/>
        <p:txBody>
          <a:bodyPr/>
          <a:lstStyle/>
          <a:p>
            <a:fld id="{A98DD5E2-E3C8-4AD5-A0E2-956DC436878A}" type="slidenum">
              <a:rPr lang="en-US" smtClean="0"/>
              <a:t>‹#›</a:t>
            </a:fld>
            <a:endParaRPr lang="en-US"/>
          </a:p>
        </p:txBody>
      </p:sp>
    </p:spTree>
    <p:extLst>
      <p:ext uri="{BB962C8B-B14F-4D97-AF65-F5344CB8AC3E}">
        <p14:creationId xmlns:p14="http://schemas.microsoft.com/office/powerpoint/2010/main" val="1114787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49E100-4613-88D5-54BF-12A039F2C376}"/>
              </a:ext>
            </a:extLst>
          </p:cNvPr>
          <p:cNvSpPr>
            <a:spLocks noGrp="1"/>
          </p:cNvSpPr>
          <p:nvPr>
            <p:ph type="dt" sz="half" idx="10"/>
          </p:nvPr>
        </p:nvSpPr>
        <p:spPr/>
        <p:txBody>
          <a:bodyPr/>
          <a:lstStyle/>
          <a:p>
            <a:fld id="{2328BC36-A360-48E2-BABD-77ABCE611A72}" type="datetimeFigureOut">
              <a:rPr lang="en-US" smtClean="0"/>
              <a:t>3/31/2026</a:t>
            </a:fld>
            <a:endParaRPr lang="en-US"/>
          </a:p>
        </p:txBody>
      </p:sp>
      <p:sp>
        <p:nvSpPr>
          <p:cNvPr id="3" name="Footer Placeholder 2">
            <a:extLst>
              <a:ext uri="{FF2B5EF4-FFF2-40B4-BE49-F238E27FC236}">
                <a16:creationId xmlns:a16="http://schemas.microsoft.com/office/drawing/2014/main" id="{4A086D49-8599-8527-EAC1-C0839A151A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96CB05-8688-F787-E40D-1B062AC7BA30}"/>
              </a:ext>
            </a:extLst>
          </p:cNvPr>
          <p:cNvSpPr>
            <a:spLocks noGrp="1"/>
          </p:cNvSpPr>
          <p:nvPr>
            <p:ph type="sldNum" sz="quarter" idx="12"/>
          </p:nvPr>
        </p:nvSpPr>
        <p:spPr/>
        <p:txBody>
          <a:bodyPr/>
          <a:lstStyle/>
          <a:p>
            <a:fld id="{A98DD5E2-E3C8-4AD5-A0E2-956DC436878A}" type="slidenum">
              <a:rPr lang="en-US" smtClean="0"/>
              <a:t>‹#›</a:t>
            </a:fld>
            <a:endParaRPr lang="en-US"/>
          </a:p>
        </p:txBody>
      </p:sp>
    </p:spTree>
    <p:extLst>
      <p:ext uri="{BB962C8B-B14F-4D97-AF65-F5344CB8AC3E}">
        <p14:creationId xmlns:p14="http://schemas.microsoft.com/office/powerpoint/2010/main" val="264366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4347F-D3F4-75E8-B20B-17B55B069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34D8B3-BE02-0798-61C2-4F06C6EB6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70AE5F-9519-D522-0901-6EF2D1742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3E815C-CDF4-0AB4-07C5-B5A0E5F914FD}"/>
              </a:ext>
            </a:extLst>
          </p:cNvPr>
          <p:cNvSpPr>
            <a:spLocks noGrp="1"/>
          </p:cNvSpPr>
          <p:nvPr>
            <p:ph type="dt" sz="half" idx="10"/>
          </p:nvPr>
        </p:nvSpPr>
        <p:spPr/>
        <p:txBody>
          <a:bodyPr/>
          <a:lstStyle/>
          <a:p>
            <a:fld id="{2328BC36-A360-48E2-BABD-77ABCE611A72}" type="datetimeFigureOut">
              <a:rPr lang="en-US" smtClean="0"/>
              <a:t>3/31/2026</a:t>
            </a:fld>
            <a:endParaRPr lang="en-US"/>
          </a:p>
        </p:txBody>
      </p:sp>
      <p:sp>
        <p:nvSpPr>
          <p:cNvPr id="6" name="Footer Placeholder 5">
            <a:extLst>
              <a:ext uri="{FF2B5EF4-FFF2-40B4-BE49-F238E27FC236}">
                <a16:creationId xmlns:a16="http://schemas.microsoft.com/office/drawing/2014/main" id="{A39DC5F9-7758-0BB5-B93C-20B8F43BC9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73454A-9971-0945-44F5-0F53D6922464}"/>
              </a:ext>
            </a:extLst>
          </p:cNvPr>
          <p:cNvSpPr>
            <a:spLocks noGrp="1"/>
          </p:cNvSpPr>
          <p:nvPr>
            <p:ph type="sldNum" sz="quarter" idx="12"/>
          </p:nvPr>
        </p:nvSpPr>
        <p:spPr/>
        <p:txBody>
          <a:bodyPr/>
          <a:lstStyle/>
          <a:p>
            <a:fld id="{A98DD5E2-E3C8-4AD5-A0E2-956DC436878A}" type="slidenum">
              <a:rPr lang="en-US" smtClean="0"/>
              <a:t>‹#›</a:t>
            </a:fld>
            <a:endParaRPr lang="en-US"/>
          </a:p>
        </p:txBody>
      </p:sp>
    </p:spTree>
    <p:extLst>
      <p:ext uri="{BB962C8B-B14F-4D97-AF65-F5344CB8AC3E}">
        <p14:creationId xmlns:p14="http://schemas.microsoft.com/office/powerpoint/2010/main" val="229948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solidFill>
                  <a:srgbClr val="000000">
                    <a:alpha val="70000"/>
                  </a:srgbClr>
                </a:solidFill>
              </a:rPr>
              <a:pPr/>
              <a:t>3/31/2026</a:t>
            </a:fld>
            <a:endParaRPr lang="en-US" dirty="0">
              <a:solidFill>
                <a:srgbClr val="000000">
                  <a:alpha val="70000"/>
                </a:srgbClr>
              </a:solidFill>
            </a:endParaRPr>
          </a:p>
        </p:txBody>
      </p:sp>
      <p:sp>
        <p:nvSpPr>
          <p:cNvPr id="8" name="Footer Placeholder 7"/>
          <p:cNvSpPr>
            <a:spLocks noGrp="1"/>
          </p:cNvSpPr>
          <p:nvPr>
            <p:ph type="ftr" sz="quarter" idx="11"/>
          </p:nvPr>
        </p:nvSpPr>
        <p:spPr/>
        <p:txBody>
          <a:bodyPr/>
          <a:lstStyle/>
          <a:p>
            <a:endParaRPr lang="en-US" dirty="0">
              <a:solidFill>
                <a:srgbClr val="000000">
                  <a:alpha val="70000"/>
                </a:srgbClr>
              </a:solidFill>
            </a:endParaRPr>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224770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3C5F2-9DB4-E9E8-1A0D-A4188A183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A18F9B-3944-EFF5-3AB5-835B210133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D7B13B-9283-AEE5-6748-1260B3B7F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FDBFEB-DDC9-13C8-F82C-ACBF845F444B}"/>
              </a:ext>
            </a:extLst>
          </p:cNvPr>
          <p:cNvSpPr>
            <a:spLocks noGrp="1"/>
          </p:cNvSpPr>
          <p:nvPr>
            <p:ph type="dt" sz="half" idx="10"/>
          </p:nvPr>
        </p:nvSpPr>
        <p:spPr/>
        <p:txBody>
          <a:bodyPr/>
          <a:lstStyle/>
          <a:p>
            <a:fld id="{2328BC36-A360-48E2-BABD-77ABCE611A72}" type="datetimeFigureOut">
              <a:rPr lang="en-US" smtClean="0"/>
              <a:t>3/31/2026</a:t>
            </a:fld>
            <a:endParaRPr lang="en-US"/>
          </a:p>
        </p:txBody>
      </p:sp>
      <p:sp>
        <p:nvSpPr>
          <p:cNvPr id="6" name="Footer Placeholder 5">
            <a:extLst>
              <a:ext uri="{FF2B5EF4-FFF2-40B4-BE49-F238E27FC236}">
                <a16:creationId xmlns:a16="http://schemas.microsoft.com/office/drawing/2014/main" id="{173E34BA-7B64-19F9-9776-7A026118AC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1862AD-D7A4-2D69-5481-225AA3B66360}"/>
              </a:ext>
            </a:extLst>
          </p:cNvPr>
          <p:cNvSpPr>
            <a:spLocks noGrp="1"/>
          </p:cNvSpPr>
          <p:nvPr>
            <p:ph type="sldNum" sz="quarter" idx="12"/>
          </p:nvPr>
        </p:nvSpPr>
        <p:spPr/>
        <p:txBody>
          <a:bodyPr/>
          <a:lstStyle/>
          <a:p>
            <a:fld id="{A98DD5E2-E3C8-4AD5-A0E2-956DC436878A}" type="slidenum">
              <a:rPr lang="en-US" smtClean="0"/>
              <a:t>‹#›</a:t>
            </a:fld>
            <a:endParaRPr lang="en-US"/>
          </a:p>
        </p:txBody>
      </p:sp>
    </p:spTree>
    <p:extLst>
      <p:ext uri="{BB962C8B-B14F-4D97-AF65-F5344CB8AC3E}">
        <p14:creationId xmlns:p14="http://schemas.microsoft.com/office/powerpoint/2010/main" val="3643482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F2DC5-64DC-04D8-E113-1A07CFC46E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0F13A4-0C19-900E-7D8C-3730838B10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B26F0-2725-C8C5-7661-3CFDA2F3239B}"/>
              </a:ext>
            </a:extLst>
          </p:cNvPr>
          <p:cNvSpPr>
            <a:spLocks noGrp="1"/>
          </p:cNvSpPr>
          <p:nvPr>
            <p:ph type="dt" sz="half" idx="10"/>
          </p:nvPr>
        </p:nvSpPr>
        <p:spPr/>
        <p:txBody>
          <a:bodyPr/>
          <a:lstStyle/>
          <a:p>
            <a:fld id="{2328BC36-A360-48E2-BABD-77ABCE611A72}" type="datetimeFigureOut">
              <a:rPr lang="en-US" smtClean="0"/>
              <a:t>3/31/2026</a:t>
            </a:fld>
            <a:endParaRPr lang="en-US"/>
          </a:p>
        </p:txBody>
      </p:sp>
      <p:sp>
        <p:nvSpPr>
          <p:cNvPr id="5" name="Footer Placeholder 4">
            <a:extLst>
              <a:ext uri="{FF2B5EF4-FFF2-40B4-BE49-F238E27FC236}">
                <a16:creationId xmlns:a16="http://schemas.microsoft.com/office/drawing/2014/main" id="{4A079E0A-839D-C101-B93E-6D2B2D34C1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8ADE6C-E9B8-F56C-EE5F-48BFA751E6BD}"/>
              </a:ext>
            </a:extLst>
          </p:cNvPr>
          <p:cNvSpPr>
            <a:spLocks noGrp="1"/>
          </p:cNvSpPr>
          <p:nvPr>
            <p:ph type="sldNum" sz="quarter" idx="12"/>
          </p:nvPr>
        </p:nvSpPr>
        <p:spPr/>
        <p:txBody>
          <a:bodyPr/>
          <a:lstStyle/>
          <a:p>
            <a:fld id="{A98DD5E2-E3C8-4AD5-A0E2-956DC436878A}" type="slidenum">
              <a:rPr lang="en-US" smtClean="0"/>
              <a:t>‹#›</a:t>
            </a:fld>
            <a:endParaRPr lang="en-US"/>
          </a:p>
        </p:txBody>
      </p:sp>
    </p:spTree>
    <p:extLst>
      <p:ext uri="{BB962C8B-B14F-4D97-AF65-F5344CB8AC3E}">
        <p14:creationId xmlns:p14="http://schemas.microsoft.com/office/powerpoint/2010/main" val="2206086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1E16D8-26B2-E983-BF77-DE9F0FE5DA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464F94-264D-198E-8463-2F563B06FF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8A0B0-BBFF-79F1-2AAC-FF8980C89DDA}"/>
              </a:ext>
            </a:extLst>
          </p:cNvPr>
          <p:cNvSpPr>
            <a:spLocks noGrp="1"/>
          </p:cNvSpPr>
          <p:nvPr>
            <p:ph type="dt" sz="half" idx="10"/>
          </p:nvPr>
        </p:nvSpPr>
        <p:spPr/>
        <p:txBody>
          <a:bodyPr/>
          <a:lstStyle/>
          <a:p>
            <a:fld id="{2328BC36-A360-48E2-BABD-77ABCE611A72}" type="datetimeFigureOut">
              <a:rPr lang="en-US" smtClean="0"/>
              <a:t>3/31/2026</a:t>
            </a:fld>
            <a:endParaRPr lang="en-US"/>
          </a:p>
        </p:txBody>
      </p:sp>
      <p:sp>
        <p:nvSpPr>
          <p:cNvPr id="5" name="Footer Placeholder 4">
            <a:extLst>
              <a:ext uri="{FF2B5EF4-FFF2-40B4-BE49-F238E27FC236}">
                <a16:creationId xmlns:a16="http://schemas.microsoft.com/office/drawing/2014/main" id="{70B2E1F3-D1F1-C54F-429A-6C957BD4A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DE8C7-7EAB-9F28-CE77-CA657D071840}"/>
              </a:ext>
            </a:extLst>
          </p:cNvPr>
          <p:cNvSpPr>
            <a:spLocks noGrp="1"/>
          </p:cNvSpPr>
          <p:nvPr>
            <p:ph type="sldNum" sz="quarter" idx="12"/>
          </p:nvPr>
        </p:nvSpPr>
        <p:spPr/>
        <p:txBody>
          <a:bodyPr/>
          <a:lstStyle/>
          <a:p>
            <a:fld id="{A98DD5E2-E3C8-4AD5-A0E2-956DC436878A}" type="slidenum">
              <a:rPr lang="en-US" smtClean="0"/>
              <a:t>‹#›</a:t>
            </a:fld>
            <a:endParaRPr lang="en-US"/>
          </a:p>
        </p:txBody>
      </p:sp>
    </p:spTree>
    <p:extLst>
      <p:ext uri="{BB962C8B-B14F-4D97-AF65-F5344CB8AC3E}">
        <p14:creationId xmlns:p14="http://schemas.microsoft.com/office/powerpoint/2010/main" val="1375979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27"/>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a:spLocks noGrp="1"/>
          </p:cNvSpPr>
          <p:nvPr>
            <p:ph type="sldNum" idx="12"/>
          </p:nvPr>
        </p:nvSpPr>
        <p:spPr>
          <a:xfrm>
            <a:off x="10758922" y="6217920"/>
            <a:ext cx="365760" cy="365760"/>
          </a:xfrm>
          <a:prstGeom prst="ellipse">
            <a:avLst/>
          </a:prstGeom>
          <a:solidFill>
            <a:srgbClr val="1D1D1D">
              <a:alpha val="70196"/>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721657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27"/>
        <p:cNvGrpSpPr/>
        <p:nvPr/>
      </p:nvGrpSpPr>
      <p:grpSpPr>
        <a:xfrm>
          <a:off x="0" y="0"/>
          <a:ext cx="0" cy="0"/>
          <a:chOff x="0" y="0"/>
          <a:chExt cx="0" cy="0"/>
        </a:xfrm>
      </p:grpSpPr>
      <p:sp>
        <p:nvSpPr>
          <p:cNvPr id="28" name="Google Shape;28;p25"/>
          <p:cNvSpPr txBox="1">
            <a:spLocks noGrp="1"/>
          </p:cNvSpPr>
          <p:nvPr>
            <p:ph type="ctr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subTitle" idx="1"/>
          </p:nvPr>
        </p:nvSpPr>
        <p:spPr>
          <a:xfrm>
            <a:off x="2695194" y="4352544"/>
            <a:ext cx="6801612"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30" name="Google Shape;30;p25"/>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a:spLocks noGrp="1"/>
          </p:cNvSpPr>
          <p:nvPr>
            <p:ph type="sldNum" idx="12"/>
          </p:nvPr>
        </p:nvSpPr>
        <p:spPr>
          <a:xfrm>
            <a:off x="10758922" y="6217920"/>
            <a:ext cx="365760" cy="365760"/>
          </a:xfrm>
          <a:prstGeom prst="ellipse">
            <a:avLst/>
          </a:prstGeom>
          <a:solidFill>
            <a:srgbClr val="1D1D1D">
              <a:alpha val="70196"/>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4196807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6" name="Google Shape;36;p28"/>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8"/>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8"/>
          <p:cNvSpPr>
            <a:spLocks noGrp="1"/>
          </p:cNvSpPr>
          <p:nvPr>
            <p:ph type="sldNum" idx="12"/>
          </p:nvPr>
        </p:nvSpPr>
        <p:spPr>
          <a:xfrm>
            <a:off x="10758922" y="6217920"/>
            <a:ext cx="365760" cy="365760"/>
          </a:xfrm>
          <a:prstGeom prst="ellipse">
            <a:avLst/>
          </a:prstGeom>
          <a:solidFill>
            <a:srgbClr val="1D1D1D">
              <a:alpha val="70196"/>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586222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1"/>
        </a:solidFill>
        <a:effectLst/>
      </p:bgPr>
    </p:bg>
    <p:spTree>
      <p:nvGrpSpPr>
        <p:cNvPr id="1" name="Shape 39"/>
        <p:cNvGrpSpPr/>
        <p:nvPr/>
      </p:nvGrpSpPr>
      <p:grpSpPr>
        <a:xfrm>
          <a:off x="0" y="0"/>
          <a:ext cx="0" cy="0"/>
          <a:chOff x="0" y="0"/>
          <a:chExt cx="0" cy="0"/>
        </a:xfrm>
      </p:grpSpPr>
      <p:sp>
        <p:nvSpPr>
          <p:cNvPr id="40" name="Google Shape;40;p29"/>
          <p:cNvSpPr txBox="1">
            <a:spLocks noGrp="1"/>
          </p:cNvSpPr>
          <p:nvPr>
            <p:ph type="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9"/>
          <p:cNvSpPr txBox="1">
            <a:spLocks noGrp="1"/>
          </p:cNvSpPr>
          <p:nvPr>
            <p:ph type="body" idx="1"/>
          </p:nvPr>
        </p:nvSpPr>
        <p:spPr>
          <a:xfrm>
            <a:off x="2695194" y="4352465"/>
            <a:ext cx="6801612"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2000"/>
              <a:buNone/>
              <a:defRPr sz="2000">
                <a:solidFill>
                  <a:schemeClr val="lt1"/>
                </a:solidFill>
              </a:defRPr>
            </a:lvl1pPr>
            <a:lvl2pPr marL="914400" lvl="1" indent="-228600" algn="l">
              <a:lnSpc>
                <a:spcPct val="100000"/>
              </a:lnSpc>
              <a:spcBef>
                <a:spcPts val="1000"/>
              </a:spcBef>
              <a:spcAft>
                <a:spcPts val="0"/>
              </a:spcAft>
              <a:buSzPts val="2000"/>
              <a:buNone/>
              <a:defRPr sz="2000">
                <a:solidFill>
                  <a:schemeClr val="lt1"/>
                </a:solidFill>
              </a:defRPr>
            </a:lvl2pPr>
            <a:lvl3pPr marL="1371600" lvl="2" indent="-228600" algn="l">
              <a:lnSpc>
                <a:spcPct val="100000"/>
              </a:lnSpc>
              <a:spcBef>
                <a:spcPts val="1000"/>
              </a:spcBef>
              <a:spcAft>
                <a:spcPts val="0"/>
              </a:spcAft>
              <a:buSzPts val="1800"/>
              <a:buNone/>
              <a:defRPr sz="1800">
                <a:solidFill>
                  <a:schemeClr val="lt1"/>
                </a:solidFill>
              </a:defRPr>
            </a:lvl3pPr>
            <a:lvl4pPr marL="1828800" lvl="3" indent="-228600" algn="l">
              <a:lnSpc>
                <a:spcPct val="100000"/>
              </a:lnSpc>
              <a:spcBef>
                <a:spcPts val="1000"/>
              </a:spcBef>
              <a:spcAft>
                <a:spcPts val="0"/>
              </a:spcAft>
              <a:buSzPts val="1600"/>
              <a:buNone/>
              <a:defRPr sz="1600">
                <a:solidFill>
                  <a:schemeClr val="lt1"/>
                </a:solidFill>
              </a:defRPr>
            </a:lvl4pPr>
            <a:lvl5pPr marL="2286000" lvl="4" indent="-228600" algn="l">
              <a:lnSpc>
                <a:spcPct val="100000"/>
              </a:lnSpc>
              <a:spcBef>
                <a:spcPts val="1000"/>
              </a:spcBef>
              <a:spcAft>
                <a:spcPts val="0"/>
              </a:spcAft>
              <a:buSzPts val="1600"/>
              <a:buNone/>
              <a:defRPr sz="1600">
                <a:solidFill>
                  <a:schemeClr val="lt1"/>
                </a:solidFill>
              </a:defRPr>
            </a:lvl5pPr>
            <a:lvl6pPr marL="2743200" lvl="5" indent="-228600" algn="l">
              <a:lnSpc>
                <a:spcPct val="100000"/>
              </a:lnSpc>
              <a:spcBef>
                <a:spcPts val="1000"/>
              </a:spcBef>
              <a:spcAft>
                <a:spcPts val="0"/>
              </a:spcAft>
              <a:buSzPts val="1600"/>
              <a:buNone/>
              <a:defRPr sz="1600">
                <a:solidFill>
                  <a:schemeClr val="lt1"/>
                </a:solidFill>
              </a:defRPr>
            </a:lvl6pPr>
            <a:lvl7pPr marL="3200400" lvl="6" indent="-228600" algn="l">
              <a:lnSpc>
                <a:spcPct val="100000"/>
              </a:lnSpc>
              <a:spcBef>
                <a:spcPts val="1000"/>
              </a:spcBef>
              <a:spcAft>
                <a:spcPts val="0"/>
              </a:spcAft>
              <a:buSzPts val="1600"/>
              <a:buNone/>
              <a:defRPr sz="1600">
                <a:solidFill>
                  <a:schemeClr val="lt1"/>
                </a:solidFill>
              </a:defRPr>
            </a:lvl7pPr>
            <a:lvl8pPr marL="3657600" lvl="7" indent="-228600" algn="l">
              <a:lnSpc>
                <a:spcPct val="100000"/>
              </a:lnSpc>
              <a:spcBef>
                <a:spcPts val="1000"/>
              </a:spcBef>
              <a:spcAft>
                <a:spcPts val="0"/>
              </a:spcAft>
              <a:buSzPts val="1600"/>
              <a:buNone/>
              <a:defRPr sz="1600">
                <a:solidFill>
                  <a:schemeClr val="lt1"/>
                </a:solidFill>
              </a:defRPr>
            </a:lvl8pPr>
            <a:lvl9pPr marL="4114800" lvl="8" indent="-228600" algn="l">
              <a:lnSpc>
                <a:spcPct val="100000"/>
              </a:lnSpc>
              <a:spcBef>
                <a:spcPts val="1000"/>
              </a:spcBef>
              <a:spcAft>
                <a:spcPts val="0"/>
              </a:spcAft>
              <a:buSzPts val="1600"/>
              <a:buNone/>
              <a:defRPr sz="1600">
                <a:solidFill>
                  <a:schemeClr val="lt1"/>
                </a:solidFill>
              </a:defRPr>
            </a:lvl9pPr>
          </a:lstStyle>
          <a:p>
            <a:endParaRPr/>
          </a:p>
        </p:txBody>
      </p:sp>
      <p:sp>
        <p:nvSpPr>
          <p:cNvPr id="42" name="Google Shape;42;p29"/>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9"/>
          <p:cNvSpPr>
            <a:spLocks noGrp="1"/>
          </p:cNvSpPr>
          <p:nvPr>
            <p:ph type="sldNum" idx="12"/>
          </p:nvPr>
        </p:nvSpPr>
        <p:spPr>
          <a:xfrm>
            <a:off x="10758922" y="6217920"/>
            <a:ext cx="365760" cy="365760"/>
          </a:xfrm>
          <a:prstGeom prst="ellipse">
            <a:avLst/>
          </a:prstGeom>
          <a:solidFill>
            <a:srgbClr val="1D1D1D">
              <a:alpha val="70196"/>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707591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0"/>
          <p:cNvSpPr txBox="1">
            <a:spLocks noGrp="1"/>
          </p:cNvSpPr>
          <p:nvPr>
            <p:ph type="body" idx="1"/>
          </p:nvPr>
        </p:nvSpPr>
        <p:spPr>
          <a:xfrm>
            <a:off x="1581912" y="2638044"/>
            <a:ext cx="4271771"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8" name="Google Shape;48;p30"/>
          <p:cNvSpPr txBox="1">
            <a:spLocks noGrp="1"/>
          </p:cNvSpPr>
          <p:nvPr>
            <p:ph type="body" idx="2"/>
          </p:nvPr>
        </p:nvSpPr>
        <p:spPr>
          <a:xfrm>
            <a:off x="6338315" y="2638044"/>
            <a:ext cx="4270247"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9" name="Google Shape;49;p30"/>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0"/>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0"/>
          <p:cNvSpPr>
            <a:spLocks noGrp="1"/>
          </p:cNvSpPr>
          <p:nvPr>
            <p:ph type="sldNum" idx="12"/>
          </p:nvPr>
        </p:nvSpPr>
        <p:spPr>
          <a:xfrm>
            <a:off x="10758922" y="6217920"/>
            <a:ext cx="365760" cy="365760"/>
          </a:xfrm>
          <a:prstGeom prst="ellipse">
            <a:avLst/>
          </a:prstGeom>
          <a:solidFill>
            <a:srgbClr val="1D1D1D">
              <a:alpha val="70196"/>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804030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2"/>
        <p:cNvGrpSpPr/>
        <p:nvPr/>
      </p:nvGrpSpPr>
      <p:grpSpPr>
        <a:xfrm>
          <a:off x="0" y="0"/>
          <a:ext cx="0" cy="0"/>
          <a:chOff x="0" y="0"/>
          <a:chExt cx="0" cy="0"/>
        </a:xfrm>
      </p:grpSpPr>
      <p:sp>
        <p:nvSpPr>
          <p:cNvPr id="53" name="Google Shape;53;p31"/>
          <p:cNvSpPr txBox="1">
            <a:spLocks noGrp="1"/>
          </p:cNvSpPr>
          <p:nvPr>
            <p:ph type="body" idx="1"/>
          </p:nvPr>
        </p:nvSpPr>
        <p:spPr>
          <a:xfrm>
            <a:off x="158343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6B8890"/>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54" name="Google Shape;54;p31"/>
          <p:cNvSpPr txBox="1">
            <a:spLocks noGrp="1"/>
          </p:cNvSpPr>
          <p:nvPr>
            <p:ph type="body" idx="2"/>
          </p:nvPr>
        </p:nvSpPr>
        <p:spPr>
          <a:xfrm>
            <a:off x="1583436" y="3143250"/>
            <a:ext cx="4270248"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5" name="Google Shape;55;p31"/>
          <p:cNvSpPr txBox="1">
            <a:spLocks noGrp="1"/>
          </p:cNvSpPr>
          <p:nvPr>
            <p:ph type="body" idx="3"/>
          </p:nvPr>
        </p:nvSpPr>
        <p:spPr>
          <a:xfrm>
            <a:off x="6338316" y="3143250"/>
            <a:ext cx="425348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6" name="Google Shape;56;p31"/>
          <p:cNvSpPr txBox="1">
            <a:spLocks noGrp="1"/>
          </p:cNvSpPr>
          <p:nvPr>
            <p:ph type="body" idx="4"/>
          </p:nvPr>
        </p:nvSpPr>
        <p:spPr>
          <a:xfrm>
            <a:off x="633831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6B8890"/>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57" name="Google Shape;57;p31"/>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1"/>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1"/>
          <p:cNvSpPr>
            <a:spLocks noGrp="1"/>
          </p:cNvSpPr>
          <p:nvPr>
            <p:ph type="sldNum" idx="12"/>
          </p:nvPr>
        </p:nvSpPr>
        <p:spPr>
          <a:xfrm>
            <a:off x="10758922" y="6217920"/>
            <a:ext cx="365760" cy="365760"/>
          </a:xfrm>
          <a:prstGeom prst="ellipse">
            <a:avLst/>
          </a:prstGeom>
          <a:solidFill>
            <a:srgbClr val="1D1D1D">
              <a:alpha val="70196"/>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
        <p:nvSpPr>
          <p:cNvPr id="60" name="Google Shape;60;p31"/>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55931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2"/>
          <p:cNvSpPr>
            <a:spLocks noGrp="1"/>
          </p:cNvSpPr>
          <p:nvPr>
            <p:ph type="sldNum" idx="12"/>
          </p:nvPr>
        </p:nvSpPr>
        <p:spPr>
          <a:xfrm>
            <a:off x="10758922" y="6217920"/>
            <a:ext cx="365760" cy="365760"/>
          </a:xfrm>
          <a:prstGeom prst="ellipse">
            <a:avLst/>
          </a:prstGeom>
          <a:solidFill>
            <a:srgbClr val="1D1D1D">
              <a:alpha val="70196"/>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45899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solidFill>
                  <a:srgbClr val="FFFFFF">
                    <a:alpha val="70000"/>
                  </a:srgbClr>
                </a:solidFill>
              </a:rPr>
              <a:pPr/>
              <a:t>3/31/2026</a:t>
            </a:fld>
            <a:endParaRPr lang="en-US" dirty="0">
              <a:solidFill>
                <a:srgbClr val="FFFFFF">
                  <a:alpha val="70000"/>
                </a:srgbClr>
              </a:solidFill>
            </a:endParaRPr>
          </a:p>
        </p:txBody>
      </p:sp>
      <p:sp>
        <p:nvSpPr>
          <p:cNvPr id="8" name="Footer Placeholder 7"/>
          <p:cNvSpPr>
            <a:spLocks noGrp="1"/>
          </p:cNvSpPr>
          <p:nvPr>
            <p:ph type="ftr" sz="quarter" idx="11"/>
          </p:nvPr>
        </p:nvSpPr>
        <p:spPr/>
        <p:txBody>
          <a:bodyPr/>
          <a:lstStyle/>
          <a:p>
            <a:endParaRPr lang="en-US" dirty="0">
              <a:solidFill>
                <a:srgbClr val="FFFFFF">
                  <a:alpha val="70000"/>
                </a:srgbClr>
              </a:solidFill>
            </a:endParaRPr>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70870343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6"/>
        <p:cNvGrpSpPr/>
        <p:nvPr/>
      </p:nvGrpSpPr>
      <p:grpSpPr>
        <a:xfrm>
          <a:off x="0" y="0"/>
          <a:ext cx="0" cy="0"/>
          <a:chOff x="0" y="0"/>
          <a:chExt cx="0" cy="0"/>
        </a:xfrm>
      </p:grpSpPr>
      <p:sp>
        <p:nvSpPr>
          <p:cNvPr id="67" name="Google Shape;67;p33"/>
          <p:cNvSpPr/>
          <p:nvPr/>
        </p:nvSpPr>
        <p:spPr>
          <a:xfrm>
            <a:off x="0" y="0"/>
            <a:ext cx="6096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3"/>
          <p:cNvSpPr txBox="1">
            <a:spLocks noGrp="1"/>
          </p:cNvSpPr>
          <p:nvPr>
            <p:ph type="title"/>
          </p:nvPr>
        </p:nvSpPr>
        <p:spPr>
          <a:xfrm>
            <a:off x="804672" y="2243828"/>
            <a:ext cx="4486656"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3"/>
          <p:cNvSpPr txBox="1">
            <a:spLocks noGrp="1"/>
          </p:cNvSpPr>
          <p:nvPr>
            <p:ph type="body" idx="1"/>
          </p:nvPr>
        </p:nvSpPr>
        <p:spPr>
          <a:xfrm>
            <a:off x="6736080" y="804672"/>
            <a:ext cx="4815840" cy="5248656"/>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000"/>
              </a:spcBef>
              <a:spcAft>
                <a:spcPts val="0"/>
              </a:spcAft>
              <a:buSzPts val="1900"/>
              <a:buChar char="•"/>
              <a:defRPr sz="1900">
                <a:solidFill>
                  <a:schemeClr val="dk1"/>
                </a:solidFill>
              </a:defRPr>
            </a:lvl1pPr>
            <a:lvl2pPr marL="914400" lvl="1" indent="-330200" algn="l">
              <a:lnSpc>
                <a:spcPct val="100000"/>
              </a:lnSpc>
              <a:spcBef>
                <a:spcPts val="1000"/>
              </a:spcBef>
              <a:spcAft>
                <a:spcPts val="0"/>
              </a:spcAft>
              <a:buSzPts val="1600"/>
              <a:buChar char="•"/>
              <a:defRPr sz="1600">
                <a:solidFill>
                  <a:schemeClr val="dk1"/>
                </a:solidFill>
              </a:defRPr>
            </a:lvl2pPr>
            <a:lvl3pPr marL="1371600" lvl="2" indent="-330200" algn="l">
              <a:lnSpc>
                <a:spcPct val="100000"/>
              </a:lnSpc>
              <a:spcBef>
                <a:spcPts val="1000"/>
              </a:spcBef>
              <a:spcAft>
                <a:spcPts val="0"/>
              </a:spcAft>
              <a:buSzPts val="1600"/>
              <a:buChar char="•"/>
              <a:defRPr sz="1600">
                <a:solidFill>
                  <a:schemeClr val="dk1"/>
                </a:solidFill>
              </a:defRPr>
            </a:lvl3pPr>
            <a:lvl4pPr marL="1828800" lvl="3" indent="-330200" algn="l">
              <a:lnSpc>
                <a:spcPct val="100000"/>
              </a:lnSpc>
              <a:spcBef>
                <a:spcPts val="1000"/>
              </a:spcBef>
              <a:spcAft>
                <a:spcPts val="0"/>
              </a:spcAft>
              <a:buSzPts val="1600"/>
              <a:buChar char="•"/>
              <a:defRPr sz="1600">
                <a:solidFill>
                  <a:schemeClr val="dk1"/>
                </a:solidFill>
              </a:defRPr>
            </a:lvl4pPr>
            <a:lvl5pPr marL="2286000" lvl="4" indent="-330200" algn="l">
              <a:lnSpc>
                <a:spcPct val="100000"/>
              </a:lnSpc>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70" name="Google Shape;70;p33"/>
          <p:cNvSpPr txBox="1">
            <a:spLocks noGrp="1"/>
          </p:cNvSpPr>
          <p:nvPr>
            <p:ph type="body" idx="2"/>
          </p:nvPr>
        </p:nvSpPr>
        <p:spPr>
          <a:xfrm>
            <a:off x="1115568" y="3549918"/>
            <a:ext cx="3794760" cy="2194036"/>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71" name="Google Shape;71;p3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a:spLocks noGrp="1"/>
          </p:cNvSpPr>
          <p:nvPr>
            <p:ph type="sldNum" idx="12"/>
          </p:nvPr>
        </p:nvSpPr>
        <p:spPr>
          <a:xfrm>
            <a:off x="10758922" y="6217920"/>
            <a:ext cx="365760" cy="365760"/>
          </a:xfrm>
          <a:prstGeom prst="ellipse">
            <a:avLst/>
          </a:prstGeom>
          <a:solidFill>
            <a:srgbClr val="1D1D1D">
              <a:alpha val="70196"/>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4195475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4"/>
        <p:cNvGrpSpPr/>
        <p:nvPr/>
      </p:nvGrpSpPr>
      <p:grpSpPr>
        <a:xfrm>
          <a:off x="0" y="0"/>
          <a:ext cx="0" cy="0"/>
          <a:chOff x="0" y="0"/>
          <a:chExt cx="0" cy="0"/>
        </a:xfrm>
      </p:grpSpPr>
      <p:sp>
        <p:nvSpPr>
          <p:cNvPr id="75" name="Google Shape;75;p34"/>
          <p:cNvSpPr/>
          <p:nvPr/>
        </p:nvSpPr>
        <p:spPr>
          <a:xfrm>
            <a:off x="0" y="0"/>
            <a:ext cx="6095999"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4"/>
          <p:cNvSpPr txBox="1">
            <a:spLocks noGrp="1"/>
          </p:cNvSpPr>
          <p:nvPr>
            <p:ph type="title"/>
          </p:nvPr>
        </p:nvSpPr>
        <p:spPr>
          <a:xfrm>
            <a:off x="808523" y="2243828"/>
            <a:ext cx="4494998" cy="113464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4"/>
          <p:cNvSpPr>
            <a:spLocks noGrp="1"/>
          </p:cNvSpPr>
          <p:nvPr>
            <p:ph type="pic" idx="2"/>
          </p:nvPr>
        </p:nvSpPr>
        <p:spPr>
          <a:xfrm>
            <a:off x="6095999" y="0"/>
            <a:ext cx="6102097" cy="6858000"/>
          </a:xfrm>
          <a:prstGeom prst="rect">
            <a:avLst/>
          </a:prstGeom>
          <a:solidFill>
            <a:srgbClr val="BFBFBF"/>
          </a:solidFill>
          <a:ln>
            <a:noFill/>
          </a:ln>
        </p:spPr>
        <p:txBody>
          <a:bodyPr/>
          <a:lstStyle/>
          <a:p>
            <a:endParaRPr lang="en-US"/>
          </a:p>
        </p:txBody>
      </p:sp>
      <p:sp>
        <p:nvSpPr>
          <p:cNvPr id="78" name="Google Shape;78;p34"/>
          <p:cNvSpPr txBox="1">
            <a:spLocks noGrp="1"/>
          </p:cNvSpPr>
          <p:nvPr>
            <p:ph type="body" idx="1"/>
          </p:nvPr>
        </p:nvSpPr>
        <p:spPr>
          <a:xfrm>
            <a:off x="1115568" y="3549918"/>
            <a:ext cx="379476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79" name="Google Shape;79;p34"/>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4"/>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4"/>
          <p:cNvSpPr>
            <a:spLocks noGrp="1"/>
          </p:cNvSpPr>
          <p:nvPr>
            <p:ph type="sldNum" idx="12"/>
          </p:nvPr>
        </p:nvSpPr>
        <p:spPr>
          <a:xfrm>
            <a:off x="10758922" y="6217920"/>
            <a:ext cx="365760" cy="365760"/>
          </a:xfrm>
          <a:prstGeom prst="ellipse">
            <a:avLst/>
          </a:prstGeom>
          <a:solidFill>
            <a:srgbClr val="1D1D1D">
              <a:alpha val="70196"/>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3934462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2"/>
        <p:cNvGrpSpPr/>
        <p:nvPr/>
      </p:nvGrpSpPr>
      <p:grpSpPr>
        <a:xfrm>
          <a:off x="0" y="0"/>
          <a:ext cx="0" cy="0"/>
          <a:chOff x="0" y="0"/>
          <a:chExt cx="0" cy="0"/>
        </a:xfrm>
      </p:grpSpPr>
      <p:sp>
        <p:nvSpPr>
          <p:cNvPr id="83" name="Google Shape;83;p35"/>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5"/>
          <p:cNvSpPr txBox="1">
            <a:spLocks noGrp="1"/>
          </p:cNvSpPr>
          <p:nvPr>
            <p:ph type="body" idx="1"/>
          </p:nvPr>
        </p:nvSpPr>
        <p:spPr>
          <a:xfrm rot="5400000">
            <a:off x="4545009" y="324172"/>
            <a:ext cx="3101983" cy="772972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85" name="Google Shape;85;p35"/>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5"/>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5"/>
          <p:cNvSpPr>
            <a:spLocks noGrp="1"/>
          </p:cNvSpPr>
          <p:nvPr>
            <p:ph type="sldNum" idx="12"/>
          </p:nvPr>
        </p:nvSpPr>
        <p:spPr>
          <a:xfrm>
            <a:off x="10758922" y="6217920"/>
            <a:ext cx="365760" cy="365760"/>
          </a:xfrm>
          <a:prstGeom prst="ellipse">
            <a:avLst/>
          </a:prstGeom>
          <a:solidFill>
            <a:srgbClr val="1D1D1D">
              <a:alpha val="70196"/>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245416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8"/>
        <p:cNvGrpSpPr/>
        <p:nvPr/>
      </p:nvGrpSpPr>
      <p:grpSpPr>
        <a:xfrm>
          <a:off x="0" y="0"/>
          <a:ext cx="0" cy="0"/>
          <a:chOff x="0" y="0"/>
          <a:chExt cx="0" cy="0"/>
        </a:xfrm>
      </p:grpSpPr>
      <p:sp>
        <p:nvSpPr>
          <p:cNvPr id="89" name="Google Shape;89;p36"/>
          <p:cNvSpPr txBox="1">
            <a:spLocks noGrp="1"/>
          </p:cNvSpPr>
          <p:nvPr>
            <p:ph type="title"/>
          </p:nvPr>
        </p:nvSpPr>
        <p:spPr>
          <a:xfrm rot="5400000">
            <a:off x="6810676" y="2779696"/>
            <a:ext cx="4983480" cy="129860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6"/>
          <p:cNvSpPr txBox="1">
            <a:spLocks noGrp="1"/>
          </p:cNvSpPr>
          <p:nvPr>
            <p:ph type="body" idx="1"/>
          </p:nvPr>
        </p:nvSpPr>
        <p:spPr>
          <a:xfrm rot="5400000">
            <a:off x="2838641" y="329756"/>
            <a:ext cx="4983480" cy="619848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91" name="Google Shape;91;p36"/>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6"/>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6"/>
          <p:cNvSpPr>
            <a:spLocks noGrp="1"/>
          </p:cNvSpPr>
          <p:nvPr>
            <p:ph type="sldNum" idx="12"/>
          </p:nvPr>
        </p:nvSpPr>
        <p:spPr>
          <a:xfrm>
            <a:off x="10758922" y="6217920"/>
            <a:ext cx="365760" cy="365760"/>
          </a:xfrm>
          <a:prstGeom prst="ellipse">
            <a:avLst/>
          </a:prstGeom>
          <a:solidFill>
            <a:srgbClr val="1D1D1D">
              <a:alpha val="70196"/>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12319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solidFill>
                  <a:srgbClr val="000000">
                    <a:alpha val="70000"/>
                  </a:srgbClr>
                </a:solidFill>
              </a:rPr>
              <a:pPr/>
              <a:t>3/31/2026</a:t>
            </a:fld>
            <a:endParaRPr lang="en-US" dirty="0">
              <a:solidFill>
                <a:srgbClr val="000000">
                  <a:alpha val="70000"/>
                </a:srgbClr>
              </a:solidFill>
            </a:endParaRPr>
          </a:p>
        </p:txBody>
      </p:sp>
      <p:sp>
        <p:nvSpPr>
          <p:cNvPr id="9" name="Footer Placeholder 8"/>
          <p:cNvSpPr>
            <a:spLocks noGrp="1"/>
          </p:cNvSpPr>
          <p:nvPr>
            <p:ph type="ftr" sz="quarter" idx="11"/>
          </p:nvPr>
        </p:nvSpPr>
        <p:spPr/>
        <p:txBody>
          <a:bodyPr/>
          <a:lstStyle/>
          <a:p>
            <a:endParaRPr lang="en-US" dirty="0">
              <a:solidFill>
                <a:srgbClr val="000000">
                  <a:alpha val="70000"/>
                </a:srgbClr>
              </a:solidFill>
            </a:endParaRPr>
          </a:p>
        </p:txBody>
      </p:sp>
      <p:sp>
        <p:nvSpPr>
          <p:cNvPr id="10" name="Slide Number Placeholder 9"/>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02110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solidFill>
                  <a:srgbClr val="000000">
                    <a:alpha val="70000"/>
                  </a:srgbClr>
                </a:solidFill>
              </a:rPr>
              <a:pPr/>
              <a:t>3/31/2026</a:t>
            </a:fld>
            <a:endParaRPr lang="en-US" dirty="0">
              <a:solidFill>
                <a:srgbClr val="000000">
                  <a:alpha val="70000"/>
                </a:srgbClr>
              </a:solidFill>
            </a:endParaRPr>
          </a:p>
        </p:txBody>
      </p:sp>
      <p:sp>
        <p:nvSpPr>
          <p:cNvPr id="8" name="Footer Placeholder 7"/>
          <p:cNvSpPr>
            <a:spLocks noGrp="1"/>
          </p:cNvSpPr>
          <p:nvPr>
            <p:ph type="ftr" sz="quarter" idx="11"/>
          </p:nvPr>
        </p:nvSpPr>
        <p:spPr/>
        <p:txBody>
          <a:bodyPr/>
          <a:lstStyle/>
          <a:p>
            <a:endParaRPr lang="en-US" dirty="0">
              <a:solidFill>
                <a:srgbClr val="000000">
                  <a:alpha val="70000"/>
                </a:srgbClr>
              </a:solidFill>
            </a:endParaRPr>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8000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solidFill>
                  <a:srgbClr val="000000">
                    <a:alpha val="70000"/>
                  </a:srgbClr>
                </a:solidFill>
              </a:rPr>
              <a:pPr/>
              <a:t>3/31/2026</a:t>
            </a:fld>
            <a:endParaRPr lang="en-US" dirty="0">
              <a:solidFill>
                <a:srgbClr val="000000">
                  <a:alpha val="70000"/>
                </a:srgbClr>
              </a:solidFill>
            </a:endParaRPr>
          </a:p>
        </p:txBody>
      </p:sp>
      <p:sp>
        <p:nvSpPr>
          <p:cNvPr id="4" name="Footer Placeholder 3"/>
          <p:cNvSpPr>
            <a:spLocks noGrp="1"/>
          </p:cNvSpPr>
          <p:nvPr>
            <p:ph type="ftr" sz="quarter" idx="11"/>
          </p:nvPr>
        </p:nvSpPr>
        <p:spPr/>
        <p:txBody>
          <a:bodyPr/>
          <a:lstStyle/>
          <a:p>
            <a:endParaRPr lang="en-US" dirty="0">
              <a:solidFill>
                <a:srgbClr val="000000">
                  <a:alpha val="70000"/>
                </a:srgbClr>
              </a:solidFill>
            </a:endParaRPr>
          </a:p>
        </p:txBody>
      </p:sp>
      <p:sp>
        <p:nvSpPr>
          <p:cNvPr id="5" name="Slide Number Placeholder 4"/>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106035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solidFill>
                  <a:srgbClr val="000000">
                    <a:alpha val="70000"/>
                  </a:srgbClr>
                </a:solidFill>
              </a:rPr>
              <a:pPr/>
              <a:t>3/31/2026</a:t>
            </a:fld>
            <a:endParaRPr lang="en-US" dirty="0">
              <a:solidFill>
                <a:srgbClr val="000000">
                  <a:alpha val="70000"/>
                </a:srgbClr>
              </a:solidFill>
            </a:endParaRPr>
          </a:p>
        </p:txBody>
      </p:sp>
      <p:sp>
        <p:nvSpPr>
          <p:cNvPr id="3" name="Footer Placeholder 2"/>
          <p:cNvSpPr>
            <a:spLocks noGrp="1"/>
          </p:cNvSpPr>
          <p:nvPr>
            <p:ph type="ftr" sz="quarter" idx="11"/>
          </p:nvPr>
        </p:nvSpPr>
        <p:spPr/>
        <p:txBody>
          <a:bodyPr/>
          <a:lstStyle/>
          <a:p>
            <a:endParaRPr lang="en-US" dirty="0">
              <a:solidFill>
                <a:srgbClr val="000000">
                  <a:alpha val="70000"/>
                </a:srgbClr>
              </a:solidFill>
            </a:endParaRPr>
          </a:p>
        </p:txBody>
      </p:sp>
      <p:sp>
        <p:nvSpPr>
          <p:cNvPr id="4" name="Slide Number Placeholder 3"/>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05477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solidFill>
                  <a:srgbClr val="000000">
                    <a:alpha val="70000"/>
                  </a:srgbClr>
                </a:solidFill>
              </a:rPr>
              <a:pPr/>
              <a:t>3/31/2026</a:t>
            </a:fld>
            <a:endParaRPr lang="en-US" dirty="0">
              <a:solidFill>
                <a:srgbClr val="000000">
                  <a:alpha val="70000"/>
                </a:srgbClr>
              </a:solidFill>
            </a:endParaRP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64066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pPr/>
              <a:t>3/31/2026</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028716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solidFill>
                  <a:srgbClr val="000000">
                    <a:alpha val="70000"/>
                  </a:srgbClr>
                </a:solidFill>
              </a:rPr>
              <a:pPr/>
              <a:t>3/31/2026</a:t>
            </a:fld>
            <a:endParaRPr lang="en-US" dirty="0">
              <a:solidFill>
                <a:srgbClr val="000000">
                  <a:alpha val="70000"/>
                </a:srgbClr>
              </a:solidFill>
            </a:endParaRP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solidFill>
                <a:srgbClr val="000000">
                  <a:alpha val="70000"/>
                </a:srgbClr>
              </a:solidFill>
            </a:endParaRP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3187004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C16780-F17E-57CA-8981-E17EDB3CB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5E4E2E-A60B-61FF-2825-FF83679539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06A4B-430B-D172-EDF1-AD4020A0E8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28BC36-A360-48E2-BABD-77ABCE611A72}" type="datetimeFigureOut">
              <a:rPr lang="en-US" smtClean="0"/>
              <a:t>3/31/2026</a:t>
            </a:fld>
            <a:endParaRPr lang="en-US"/>
          </a:p>
        </p:txBody>
      </p:sp>
      <p:sp>
        <p:nvSpPr>
          <p:cNvPr id="5" name="Footer Placeholder 4">
            <a:extLst>
              <a:ext uri="{FF2B5EF4-FFF2-40B4-BE49-F238E27FC236}">
                <a16:creationId xmlns:a16="http://schemas.microsoft.com/office/drawing/2014/main" id="{5D5E723C-7935-925D-B2F9-78A7C2F491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CF3DBDF-0DF5-8393-14BA-9C6FC1803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8DD5E2-E3C8-4AD5-A0E2-956DC436878A}" type="slidenum">
              <a:rPr lang="en-US" smtClean="0"/>
              <a:t>‹#›</a:t>
            </a:fld>
            <a:endParaRPr lang="en-US"/>
          </a:p>
        </p:txBody>
      </p:sp>
    </p:spTree>
    <p:extLst>
      <p:ext uri="{BB962C8B-B14F-4D97-AF65-F5344CB8AC3E}">
        <p14:creationId xmlns:p14="http://schemas.microsoft.com/office/powerpoint/2010/main" val="26995760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7"/>
        <p:cNvGrpSpPr/>
        <p:nvPr/>
      </p:nvGrpSpPr>
      <p:grpSpPr>
        <a:xfrm>
          <a:off x="0" y="0"/>
          <a:ext cx="0" cy="0"/>
          <a:chOff x="0" y="0"/>
          <a:chExt cx="0" cy="0"/>
        </a:xfrm>
      </p:grpSpPr>
      <p:sp>
        <p:nvSpPr>
          <p:cNvPr id="18" name="Google Shape;18;p23"/>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3"/>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20" name="Google Shape;20;p2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1" name="Google Shape;21;p2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2" name="Google Shape;22;p23"/>
          <p:cNvSpPr>
            <a:spLocks noGrp="1"/>
          </p:cNvSpPr>
          <p:nvPr>
            <p:ph type="sldNum" idx="12"/>
          </p:nvPr>
        </p:nvSpPr>
        <p:spPr>
          <a:xfrm>
            <a:off x="10758922" y="6217920"/>
            <a:ext cx="365760" cy="365760"/>
          </a:xfrm>
          <a:prstGeom prst="ellipse">
            <a:avLst/>
          </a:prstGeom>
          <a:solidFill>
            <a:srgbClr val="1D1D1D">
              <a:alpha val="70196"/>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3630380688"/>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kasos-heroicisland.gr/diavoyleysi-gia-to-topiko-schedrio-dr/"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solidFill>
        </p:spPr>
        <p:txBody>
          <a:bodyPr/>
          <a:lstStyle/>
          <a:p>
            <a:r>
              <a:rPr lang="el-GR" b="1" dirty="0" err="1"/>
              <a:t>τΣΔ_Κασοσ</a:t>
            </a:r>
            <a:r>
              <a:rPr lang="el-GR" b="1" dirty="0"/>
              <a:t> </a:t>
            </a:r>
            <a:r>
              <a:rPr lang="en-US" b="1" dirty="0"/>
              <a:t>GR eco islands</a:t>
            </a:r>
            <a:endParaRPr lang="el-GR" b="1" dirty="0"/>
          </a:p>
        </p:txBody>
      </p:sp>
      <p:pic>
        <p:nvPicPr>
          <p:cNvPr id="3" name="Picture 2">
            <a:extLst>
              <a:ext uri="{FF2B5EF4-FFF2-40B4-BE49-F238E27FC236}">
                <a16:creationId xmlns:a16="http://schemas.microsoft.com/office/drawing/2014/main" id="{87B1BF3B-62F9-8A0B-CF70-73DADA27AC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182" y="424180"/>
            <a:ext cx="1755140" cy="706120"/>
          </a:xfrm>
          <a:prstGeom prst="rect">
            <a:avLst/>
          </a:prstGeom>
          <a:noFill/>
          <a:ln>
            <a:noFill/>
          </a:ln>
        </p:spPr>
      </p:pic>
      <p:pic>
        <p:nvPicPr>
          <p:cNvPr id="4" name="Picture 3">
            <a:extLst>
              <a:ext uri="{FF2B5EF4-FFF2-40B4-BE49-F238E27FC236}">
                <a16:creationId xmlns:a16="http://schemas.microsoft.com/office/drawing/2014/main" id="{7627BB45-1E92-E571-BBEE-F9D84C2485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9359" y="71277"/>
            <a:ext cx="1358456" cy="1411925"/>
          </a:xfrm>
          <a:prstGeom prst="rect">
            <a:avLst/>
          </a:prstGeom>
          <a:noFill/>
          <a:ln>
            <a:noFill/>
          </a:ln>
        </p:spPr>
      </p:pic>
      <p:sp>
        <p:nvSpPr>
          <p:cNvPr id="9" name="TextBox 8">
            <a:extLst>
              <a:ext uri="{FF2B5EF4-FFF2-40B4-BE49-F238E27FC236}">
                <a16:creationId xmlns:a16="http://schemas.microsoft.com/office/drawing/2014/main" id="{D1EC5914-42AB-86BE-ED62-4D2A52207C0B}"/>
              </a:ext>
            </a:extLst>
          </p:cNvPr>
          <p:cNvSpPr txBox="1"/>
          <p:nvPr/>
        </p:nvSpPr>
        <p:spPr>
          <a:xfrm>
            <a:off x="3048762" y="4511587"/>
            <a:ext cx="6094476" cy="777521"/>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l-GR" b="1" i="0" u="none" strike="noStrike" kern="100" cap="none" spc="0" normalizeH="0" baseline="0" noProof="0" dirty="0">
                <a:ln>
                  <a:noFill/>
                </a:ln>
                <a:effectLst/>
                <a:uLnTx/>
                <a:uFillTx/>
                <a:latin typeface="Aptos" panose="020B0004020202020204" pitchFamily="34" charset="0"/>
                <a:ea typeface="Aptos" panose="020B0004020202020204" pitchFamily="34" charset="0"/>
                <a:cs typeface="Times New Roman" panose="02020603050405020304" pitchFamily="18" charset="0"/>
              </a:rPr>
              <a:t>Τρίτη 31 Μαρτίου 2026,</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l-GR" b="1" i="0" u="none" strike="noStrike" kern="100" cap="none" spc="0" normalizeH="0" baseline="0" noProof="0" dirty="0">
                <a:ln>
                  <a:noFill/>
                </a:ln>
                <a:effectLst/>
                <a:uLnTx/>
                <a:uFillTx/>
                <a:latin typeface="Aptos" panose="020B0004020202020204" pitchFamily="34" charset="0"/>
                <a:ea typeface="Aptos" panose="020B0004020202020204" pitchFamily="34" charset="0"/>
                <a:cs typeface="Times New Roman" panose="02020603050405020304" pitchFamily="18" charset="0"/>
              </a:rPr>
              <a:t>Παρουσίαση του ΤΣΔ στο ΔΣ ΗΝ Κάσου</a:t>
            </a:r>
            <a:endParaRPr kumimoji="0" lang="en-US" b="1" i="0" u="none" strike="noStrike" kern="100" cap="none" spc="0" normalizeH="0" baseline="0" noProof="0" dirty="0">
              <a:ln>
                <a:noFill/>
              </a:ln>
              <a:effectLst/>
              <a:uLnTx/>
              <a:uFillTx/>
              <a:latin typeface="Aptos" panose="020B0004020202020204" pitchFamily="34" charset="0"/>
              <a:ea typeface="Aptos" panose="020B00040202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4C263325-6C60-5EC4-0FFA-2E34162E4F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6484" y="5768031"/>
            <a:ext cx="4259032" cy="985541"/>
          </a:xfrm>
          <a:prstGeom prst="rect">
            <a:avLst/>
          </a:prstGeom>
        </p:spPr>
      </p:pic>
    </p:spTree>
    <p:extLst>
      <p:ext uri="{BB962C8B-B14F-4D97-AF65-F5344CB8AC3E}">
        <p14:creationId xmlns:p14="http://schemas.microsoft.com/office/powerpoint/2010/main" val="1031405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9;p14">
            <a:extLst>
              <a:ext uri="{FF2B5EF4-FFF2-40B4-BE49-F238E27FC236}">
                <a16:creationId xmlns:a16="http://schemas.microsoft.com/office/drawing/2014/main" id="{19301B00-724C-0ACD-251C-11D833FA9EA6}"/>
              </a:ext>
            </a:extLst>
          </p:cNvPr>
          <p:cNvSpPr txBox="1"/>
          <p:nvPr/>
        </p:nvSpPr>
        <p:spPr>
          <a:xfrm>
            <a:off x="258144" y="247707"/>
            <a:ext cx="11675711" cy="192003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7000"/>
              </a:lnSpc>
              <a:spcBef>
                <a:spcPts val="0"/>
              </a:spcBef>
              <a:spcAft>
                <a:spcPts val="0"/>
              </a:spcAft>
              <a:buClr>
                <a:srgbClr val="215E99"/>
              </a:buClr>
              <a:buSzPts val="2000"/>
              <a:buFont typeface="Arial"/>
              <a:buNone/>
              <a:tabLst/>
              <a:defRPr/>
            </a:pPr>
            <a:r>
              <a:rPr kumimoji="0" lang="en-US" sz="2000" b="0" i="0" u="none" strike="noStrike" kern="0" cap="none" spc="0" normalizeH="0" baseline="0" noProof="0" dirty="0">
                <a:ln>
                  <a:noFill/>
                </a:ln>
                <a:solidFill>
                  <a:srgbClr val="215E99"/>
                </a:solidFill>
                <a:effectLst/>
                <a:uLnTx/>
                <a:uFillTx/>
                <a:latin typeface="Aptos" panose="020B0004020202020204" pitchFamily="34" charset="0"/>
                <a:ea typeface="Arial"/>
                <a:cs typeface="Arial"/>
                <a:sym typeface="Arial"/>
              </a:rPr>
              <a:t>To </a:t>
            </a:r>
            <a:r>
              <a:rPr lang="el-GR" sz="2000" kern="0" dirty="0">
                <a:solidFill>
                  <a:srgbClr val="215E99"/>
                </a:solidFill>
                <a:latin typeface="Aptos" panose="020B0004020202020204" pitchFamily="34" charset="0"/>
                <a:ea typeface="Arial"/>
                <a:cs typeface="Arial"/>
                <a:sym typeface="Arial"/>
              </a:rPr>
              <a:t>ερωτηματολόγιο είναι αναρτημένο στην ιστοσελίδα του Δήμου ΗΝ Κάσου στη διεύθυνση </a:t>
            </a:r>
            <a:r>
              <a:rPr lang="en-US" sz="2000" kern="0" dirty="0">
                <a:solidFill>
                  <a:srgbClr val="215E99"/>
                </a:solidFill>
                <a:latin typeface="Aptos" panose="020B0004020202020204" pitchFamily="34" charset="0"/>
                <a:ea typeface="Arial"/>
                <a:cs typeface="Arial"/>
                <a:sym typeface="Arial"/>
                <a:hlinkClick r:id="rId2"/>
              </a:rPr>
              <a:t>https://kasos-heroicisland.gr/diavoyleysi-gia-to-topiko-schedrio-dr/</a:t>
            </a:r>
            <a:endParaRPr lang="el-GR" sz="2000" kern="0" dirty="0">
              <a:solidFill>
                <a:srgbClr val="215E99"/>
              </a:solidFill>
              <a:latin typeface="Aptos" panose="020B0004020202020204" pitchFamily="34" charset="0"/>
              <a:ea typeface="Arial"/>
              <a:cs typeface="Arial"/>
              <a:sym typeface="Arial"/>
            </a:endParaRPr>
          </a:p>
          <a:p>
            <a:pPr marL="0" marR="0" lvl="0" indent="0" algn="ctr" defTabSz="914400" rtl="0" eaLnBrk="1" fontAlgn="auto" latinLnBrk="0" hangingPunct="1">
              <a:lnSpc>
                <a:spcPct val="107000"/>
              </a:lnSpc>
              <a:spcBef>
                <a:spcPts val="0"/>
              </a:spcBef>
              <a:spcAft>
                <a:spcPts val="0"/>
              </a:spcAft>
              <a:buClr>
                <a:srgbClr val="215E99"/>
              </a:buClr>
              <a:buSzPts val="2000"/>
              <a:buFont typeface="Arial"/>
              <a:buNone/>
              <a:tabLst/>
              <a:defRPr/>
            </a:pPr>
            <a:r>
              <a:rPr kumimoji="0" lang="el-GR" sz="2000" b="0" i="0" u="none" strike="noStrike" kern="0" cap="none" spc="0" normalizeH="0" baseline="0" noProof="0" dirty="0">
                <a:ln>
                  <a:noFill/>
                </a:ln>
                <a:solidFill>
                  <a:srgbClr val="215E99"/>
                </a:solidFill>
                <a:effectLst/>
                <a:uLnTx/>
                <a:uFillTx/>
                <a:latin typeface="Aptos" panose="020B0004020202020204" pitchFamily="34" charset="0"/>
                <a:cs typeface="Arial"/>
                <a:sym typeface="Arial"/>
              </a:rPr>
              <a:t>Εναλλακτικά</a:t>
            </a:r>
            <a:r>
              <a:rPr kumimoji="0" lang="en-US" sz="2000" b="0" i="0" u="none" strike="noStrike" kern="0" cap="none" spc="0" normalizeH="0" baseline="0" noProof="0" dirty="0">
                <a:ln>
                  <a:noFill/>
                </a:ln>
                <a:solidFill>
                  <a:srgbClr val="215E99"/>
                </a:solidFill>
                <a:effectLst/>
                <a:uLnTx/>
                <a:uFillTx/>
                <a:latin typeface="Aptos" panose="020B0004020202020204" pitchFamily="34" charset="0"/>
                <a:cs typeface="Arial"/>
                <a:sym typeface="Arial"/>
              </a:rPr>
              <a:t>: https://docs.google.com/forms/d/e/1FAIpQLSddj7Mh4LDU6wfr7TNeFA5iH5aHQflHLJorRfCuLVHsBT3oRw/viewform</a:t>
            </a:r>
            <a:endParaRPr kumimoji="0" lang="el-GR" sz="1100" b="0" i="0" u="none" strike="noStrike" kern="0" cap="none" spc="0" normalizeH="0" baseline="0" noProof="0" dirty="0">
              <a:ln>
                <a:noFill/>
              </a:ln>
              <a:solidFill>
                <a:srgbClr val="000000"/>
              </a:solidFill>
              <a:effectLst/>
              <a:uLnTx/>
              <a:uFillTx/>
              <a:latin typeface="Aptos" panose="020B0004020202020204" pitchFamily="34" charset="0"/>
              <a:ea typeface="+mn-ea"/>
              <a:cs typeface="Arial"/>
              <a:sym typeface="Arial"/>
            </a:endParaRP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endParaRPr kumimoji="0" lang="el-GR" sz="1100" b="0" i="0" u="none" strike="noStrike" kern="0" cap="none" spc="0" normalizeH="0" baseline="0" noProof="0" dirty="0">
              <a:ln>
                <a:noFill/>
              </a:ln>
              <a:solidFill>
                <a:srgbClr val="000000"/>
              </a:solidFill>
              <a:effectLst/>
              <a:uLnTx/>
              <a:uFillTx/>
              <a:latin typeface="Aptos" panose="020B0004020202020204" pitchFamily="34" charset="0"/>
              <a:ea typeface="+mn-ea"/>
              <a:cs typeface="Arial"/>
              <a:sym typeface="Arial"/>
            </a:endParaRPr>
          </a:p>
        </p:txBody>
      </p:sp>
      <p:sp>
        <p:nvSpPr>
          <p:cNvPr id="3" name="Google Shape;109;p14">
            <a:extLst>
              <a:ext uri="{FF2B5EF4-FFF2-40B4-BE49-F238E27FC236}">
                <a16:creationId xmlns:a16="http://schemas.microsoft.com/office/drawing/2014/main" id="{1619BE25-286D-A84B-F11A-5EACB4801A8B}"/>
              </a:ext>
            </a:extLst>
          </p:cNvPr>
          <p:cNvSpPr txBox="1"/>
          <p:nvPr/>
        </p:nvSpPr>
        <p:spPr>
          <a:xfrm>
            <a:off x="419779" y="5858797"/>
            <a:ext cx="11675711" cy="9320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7000"/>
              </a:lnSpc>
              <a:spcBef>
                <a:spcPts val="0"/>
              </a:spcBef>
              <a:spcAft>
                <a:spcPts val="0"/>
              </a:spcAft>
              <a:buClr>
                <a:srgbClr val="215E99"/>
              </a:buClr>
              <a:buSzPts val="2000"/>
              <a:buFont typeface="Arial"/>
              <a:buNone/>
              <a:tabLst/>
              <a:defRPr/>
            </a:pPr>
            <a:r>
              <a:rPr kumimoji="0" lang="el-GR" sz="2000" b="0" i="0" u="none" strike="noStrike" kern="0" cap="none" spc="0" normalizeH="0" baseline="0" noProof="0" dirty="0" err="1">
                <a:ln>
                  <a:noFill/>
                </a:ln>
                <a:solidFill>
                  <a:srgbClr val="215E99"/>
                </a:solidFill>
                <a:effectLst/>
                <a:uLnTx/>
                <a:uFillTx/>
                <a:latin typeface="Aptos" panose="020B0004020202020204" pitchFamily="34" charset="0"/>
                <a:ea typeface="+mn-ea"/>
                <a:cs typeface="Arial"/>
                <a:sym typeface="Arial"/>
              </a:rPr>
              <a:t>Συμ</a:t>
            </a:r>
            <a:r>
              <a:rPr lang="el-GR" sz="2000" kern="0" dirty="0">
                <a:solidFill>
                  <a:srgbClr val="215E99"/>
                </a:solidFill>
                <a:latin typeface="Aptos" panose="020B0004020202020204" pitchFamily="34" charset="0"/>
                <a:cs typeface="Arial"/>
                <a:sym typeface="Arial"/>
              </a:rPr>
              <a:t>πληρώθηκαν και αξιολογήθηκαν 36 ερωτηματολόγια (άνω του 2% που αποτελεί ασφαλές στατιστικό δείγμα)</a:t>
            </a:r>
            <a:endParaRPr kumimoji="0" lang="el-GR" sz="1100" b="0" i="0" u="none" strike="noStrike" kern="0" cap="none" spc="0" normalizeH="0" baseline="0" noProof="0" dirty="0">
              <a:ln>
                <a:noFill/>
              </a:ln>
              <a:solidFill>
                <a:srgbClr val="000000"/>
              </a:solidFill>
              <a:effectLst/>
              <a:uLnTx/>
              <a:uFillTx/>
              <a:latin typeface="Aptos" panose="020B0004020202020204" pitchFamily="34" charset="0"/>
              <a:ea typeface="+mn-ea"/>
              <a:cs typeface="Arial"/>
              <a:sym typeface="Arial"/>
            </a:endParaRP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endParaRPr kumimoji="0" lang="el-GR" sz="1100" b="0" i="0" u="none" strike="noStrike" kern="0" cap="none" spc="0" normalizeH="0" baseline="0" noProof="0" dirty="0">
              <a:ln>
                <a:noFill/>
              </a:ln>
              <a:solidFill>
                <a:srgbClr val="000000"/>
              </a:solidFill>
              <a:effectLst/>
              <a:uLnTx/>
              <a:uFillTx/>
              <a:latin typeface="Aptos" panose="020B0004020202020204" pitchFamily="34" charset="0"/>
              <a:ea typeface="+mn-ea"/>
              <a:cs typeface="Arial"/>
              <a:sym typeface="Arial"/>
            </a:endParaRPr>
          </a:p>
        </p:txBody>
      </p:sp>
      <p:pic>
        <p:nvPicPr>
          <p:cNvPr id="5" name="Picture 4">
            <a:extLst>
              <a:ext uri="{FF2B5EF4-FFF2-40B4-BE49-F238E27FC236}">
                <a16:creationId xmlns:a16="http://schemas.microsoft.com/office/drawing/2014/main" id="{90920772-A43A-92D7-0141-CF7933F0F880}"/>
              </a:ext>
            </a:extLst>
          </p:cNvPr>
          <p:cNvPicPr>
            <a:picLocks noChangeAspect="1"/>
          </p:cNvPicPr>
          <p:nvPr/>
        </p:nvPicPr>
        <p:blipFill>
          <a:blip r:embed="rId3"/>
          <a:stretch>
            <a:fillRect/>
          </a:stretch>
        </p:blipFill>
        <p:spPr>
          <a:xfrm>
            <a:off x="419779" y="1958109"/>
            <a:ext cx="4554470" cy="3748557"/>
          </a:xfrm>
          <a:prstGeom prst="rect">
            <a:avLst/>
          </a:prstGeom>
        </p:spPr>
      </p:pic>
      <p:pic>
        <p:nvPicPr>
          <p:cNvPr id="7" name="Picture 6">
            <a:extLst>
              <a:ext uri="{FF2B5EF4-FFF2-40B4-BE49-F238E27FC236}">
                <a16:creationId xmlns:a16="http://schemas.microsoft.com/office/drawing/2014/main" id="{190564AB-1BE4-3E8B-84C1-716DB18F21FE}"/>
              </a:ext>
            </a:extLst>
          </p:cNvPr>
          <p:cNvPicPr>
            <a:picLocks noChangeAspect="1"/>
          </p:cNvPicPr>
          <p:nvPr/>
        </p:nvPicPr>
        <p:blipFill>
          <a:blip r:embed="rId4"/>
          <a:stretch>
            <a:fillRect/>
          </a:stretch>
        </p:blipFill>
        <p:spPr>
          <a:xfrm>
            <a:off x="5275868" y="1848941"/>
            <a:ext cx="6584737" cy="3857725"/>
          </a:xfrm>
          <a:prstGeom prst="rect">
            <a:avLst/>
          </a:prstGeom>
        </p:spPr>
      </p:pic>
    </p:spTree>
    <p:extLst>
      <p:ext uri="{BB962C8B-B14F-4D97-AF65-F5344CB8AC3E}">
        <p14:creationId xmlns:p14="http://schemas.microsoft.com/office/powerpoint/2010/main" val="110031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A545B-9C5C-0526-D4B1-76465D5755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4DD52-B493-1D0A-7F2B-30588FA4705D}"/>
              </a:ext>
            </a:extLst>
          </p:cNvPr>
          <p:cNvSpPr>
            <a:spLocks noGrp="1"/>
          </p:cNvSpPr>
          <p:nvPr>
            <p:ph type="ctrTitle"/>
          </p:nvPr>
        </p:nvSpPr>
        <p:spPr>
          <a:solidFill>
            <a:schemeClr val="accent2"/>
          </a:solidFill>
        </p:spPr>
        <p:txBody>
          <a:bodyPr/>
          <a:lstStyle/>
          <a:p>
            <a:r>
              <a:rPr lang="el-GR" b="1" dirty="0" err="1"/>
              <a:t>Πολυκριτηριακη</a:t>
            </a:r>
            <a:r>
              <a:rPr lang="el-GR" b="1" dirty="0"/>
              <a:t> </a:t>
            </a:r>
            <a:r>
              <a:rPr lang="el-GR" b="1" dirty="0" err="1"/>
              <a:t>αναλυση</a:t>
            </a:r>
            <a:r>
              <a:rPr lang="el-GR" b="1" dirty="0"/>
              <a:t> </a:t>
            </a:r>
            <a:r>
              <a:rPr lang="el-GR" b="1" dirty="0" err="1"/>
              <a:t>ανα</a:t>
            </a:r>
            <a:r>
              <a:rPr lang="el-GR" b="1" dirty="0"/>
              <a:t> </a:t>
            </a:r>
            <a:r>
              <a:rPr lang="el-GR" b="1" dirty="0" err="1"/>
              <a:t>πυλωνα</a:t>
            </a:r>
            <a:endParaRPr lang="el-GR" b="1" dirty="0"/>
          </a:p>
        </p:txBody>
      </p:sp>
    </p:spTree>
    <p:extLst>
      <p:ext uri="{BB962C8B-B14F-4D97-AF65-F5344CB8AC3E}">
        <p14:creationId xmlns:p14="http://schemas.microsoft.com/office/powerpoint/2010/main" val="3925682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DA4EA-5E73-DAE9-D301-6C4264FA3A2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8052FF-F7DE-5B44-6A2F-66E8EB519F00}"/>
              </a:ext>
            </a:extLst>
          </p:cNvPr>
          <p:cNvSpPr txBox="1"/>
          <p:nvPr/>
        </p:nvSpPr>
        <p:spPr>
          <a:xfrm>
            <a:off x="170688" y="275648"/>
            <a:ext cx="5059680" cy="48320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Οι στόχοι πρέπει να είναι σε θέση να υποστηρίξουν τη διαδικασία λήψης αποφάσεων</a:t>
            </a:r>
            <a:r>
              <a:rPr kumimoji="0" lang="el-GR"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Για τον σκοπό αυτό, </a:t>
            </a:r>
            <a:r>
              <a:rPr kumimoji="0" lang="el-GR"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οι στόχοι πρέπει να μεταφράζονται σε κριτήρια, τα οποία πρέπει να χρησιμοποιούνται για την αξιολόγηση των εναλλακτικών μέτρων στο επόμενο βήμα, το οποίο αφορά την ανάλυση εναλλακτικών επιλογών. </a:t>
            </a:r>
            <a:r>
              <a:rPr kumimoji="0" lang="el-GR"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Είναι σημαντικό να κατανοηθεί η συνάφεια και η αλληλεξάρτηση των κριτηρίων που προκύπτουν από γενικούς και ειδικούς στόχους, οι οποίοι μπορούν να επηρεάσουν τον συντελεστή βαρύτητας κατά την επακόλουθη διαδικασία ανάλυσης εναλλακτικών επιλογών. Για παράδειγμα, η ανάλυση εναλλακτικών επιλογών όσον αφορά τα μέτρα που σχετίζονται με τη μείωση της κατανάλωσης ενέργειας στα κτίρια θα πρέπει να θεωρεί τη συμβολή στον δείκτη που σχετίζεται με έναν συγκεκριμένο στόχο ως πρωταρχικό κριτήριο αξιολόγησης στην </a:t>
            </a:r>
            <a:r>
              <a:rPr kumimoji="0" lang="el-GR"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πολυκριτηριακή</a:t>
            </a:r>
            <a:r>
              <a:rPr kumimoji="0" lang="el-GR"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ανάλυση (π.χ. το μέτρο μειώνει τη μέση </a:t>
            </a:r>
            <a:r>
              <a:rPr kumimoji="0" lang="el-GR"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μοναδιαία</a:t>
            </a:r>
            <a:r>
              <a:rPr kumimoji="0" lang="el-GR"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κατανάλωση πρωτογενούς ενέργειας — ναι/όχι, και κατά πόσον — συμβολή στον στόχο). Στη συνέχεια, άλλοι στρατηγικοί/ειδικοί στόχοι μπορούν να λειτουργήσουν ως κριτήρια στην </a:t>
            </a:r>
            <a:r>
              <a:rPr kumimoji="0" lang="el-GR" sz="14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πολυκριτηριακή</a:t>
            </a:r>
            <a:r>
              <a:rPr kumimoji="0" lang="el-GR"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ανάλυση με βάση τους στόχους που προσδιορίστηκαν ως συναφείς και σημαντικοί από τους πολίτες και τα ενδιαφερόμενα μέρη κατά τη Φάση 2 της διαδικασίας εμπλοκής — «Διαμόρφωση δράσεων»</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529724B-8D70-0BA5-F9A6-935F82E9189F}"/>
              </a:ext>
            </a:extLst>
          </p:cNvPr>
          <p:cNvSpPr txBox="1"/>
          <p:nvPr/>
        </p:nvSpPr>
        <p:spPr>
          <a:xfrm>
            <a:off x="5452110" y="275648"/>
            <a:ext cx="6094476" cy="6578660"/>
          </a:xfrm>
          <a:prstGeom prst="rect">
            <a:avLst/>
          </a:prstGeom>
          <a:noFill/>
        </p:spPr>
        <p:txBody>
          <a:bodyPr wrap="square">
            <a:spAutoFit/>
          </a:bodyPr>
          <a:lstStyle/>
          <a:p>
            <a:pPr marL="485775" marR="0" lvl="0" indent="0" algn="just" defTabSz="914400" rtl="0" eaLnBrk="1" fontAlgn="auto" latinLnBrk="0" hangingPunct="1">
              <a:lnSpc>
                <a:spcPct val="115000"/>
              </a:lnSpc>
              <a:spcBef>
                <a:spcPts val="600"/>
              </a:spcBef>
              <a:spcAft>
                <a:spcPts val="600"/>
              </a:spcAft>
              <a:buClrTx/>
              <a:buSzTx/>
              <a:buFontTx/>
              <a:buNone/>
              <a:tabLst/>
              <a:defRPr/>
            </a:pPr>
            <a:r>
              <a:rPr kumimoji="0" lang="el-GR"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Τα τυπικά κριτήρια αφορούν θεσμικές, κοινωνικές, εδαφικές, περιβαλλοντικές, τεχνικές, οικονομικές και κοινωνικοοικονομικές διαστάσεις. Πιθανά παραδείγματα μπορεί να είναι:</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15000"/>
              </a:lnSpc>
              <a:spcBef>
                <a:spcPts val="0"/>
              </a:spcBef>
              <a:spcAft>
                <a:spcPts val="800"/>
              </a:spcAft>
              <a:buClrTx/>
              <a:buSzTx/>
              <a:buFont typeface="Calibri" panose="020F0502020204030204" pitchFamily="34" charset="0"/>
              <a:buChar char="-"/>
              <a:tabLst/>
              <a:defRPr/>
            </a:pPr>
            <a:r>
              <a:rPr kumimoji="0" lang="el-GR"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δαπάνες κεφαλαίου·</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15000"/>
              </a:lnSpc>
              <a:spcBef>
                <a:spcPts val="0"/>
              </a:spcBef>
              <a:spcAft>
                <a:spcPts val="800"/>
              </a:spcAft>
              <a:buClrTx/>
              <a:buSzTx/>
              <a:buFont typeface="Calibri" panose="020F0502020204030204" pitchFamily="34" charset="0"/>
              <a:buChar char="-"/>
              <a:tabLst/>
              <a:defRPr/>
            </a:pPr>
            <a:r>
              <a:rPr kumimoji="0" lang="el-GR"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έξοδα λειτουργίας και συντήρησης·</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15000"/>
              </a:lnSpc>
              <a:spcBef>
                <a:spcPts val="0"/>
              </a:spcBef>
              <a:spcAft>
                <a:spcPts val="800"/>
              </a:spcAft>
              <a:buClrTx/>
              <a:buSzTx/>
              <a:buFont typeface="Calibri" panose="020F0502020204030204" pitchFamily="34" charset="0"/>
              <a:buChar char="-"/>
              <a:tabLst/>
              <a:defRPr/>
            </a:pPr>
            <a:r>
              <a:rPr kumimoji="0" lang="el-GR"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οικονομική διάρκεια ζωής / υπολειμματική αξία·</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15000"/>
              </a:lnSpc>
              <a:spcBef>
                <a:spcPts val="0"/>
              </a:spcBef>
              <a:spcAft>
                <a:spcPts val="800"/>
              </a:spcAft>
              <a:buClrTx/>
              <a:buSzTx/>
              <a:buFont typeface="Calibri" panose="020F0502020204030204" pitchFamily="34" charset="0"/>
              <a:buChar char="-"/>
              <a:tabLst/>
              <a:defRPr/>
            </a:pPr>
            <a:r>
              <a:rPr kumimoji="0" lang="el-GR"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ασφάλεια/επάρκεια εφοδιασμού·</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15000"/>
              </a:lnSpc>
              <a:spcBef>
                <a:spcPts val="0"/>
              </a:spcBef>
              <a:spcAft>
                <a:spcPts val="800"/>
              </a:spcAft>
              <a:buClrTx/>
              <a:buSzTx/>
              <a:buFont typeface="Calibri" panose="020F0502020204030204" pitchFamily="34" charset="0"/>
              <a:buChar char="-"/>
              <a:tabLst/>
              <a:defRPr/>
            </a:pPr>
            <a:r>
              <a:rPr kumimoji="0" lang="el-GR"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ποιότητα/κάλυψη της υπηρεσίας·</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15000"/>
              </a:lnSpc>
              <a:spcBef>
                <a:spcPts val="0"/>
              </a:spcBef>
              <a:spcAft>
                <a:spcPts val="800"/>
              </a:spcAft>
              <a:buClrTx/>
              <a:buSzTx/>
              <a:buFont typeface="Calibri" panose="020F0502020204030204" pitchFamily="34" charset="0"/>
              <a:buChar char="-"/>
              <a:tabLst/>
              <a:defRPr/>
            </a:pPr>
            <a:r>
              <a:rPr kumimoji="0" lang="el-GR"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τοπικές περιβαλλοντικές επιπτώσεις (όπως εκπομπές ρύπων, χρήση γης)·</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15000"/>
              </a:lnSpc>
              <a:spcBef>
                <a:spcPts val="0"/>
              </a:spcBef>
              <a:spcAft>
                <a:spcPts val="800"/>
              </a:spcAft>
              <a:buClrTx/>
              <a:buSzTx/>
              <a:buFont typeface="Calibri" panose="020F0502020204030204" pitchFamily="34" charset="0"/>
              <a:buChar char="-"/>
              <a:tabLst/>
              <a:defRPr/>
            </a:pPr>
            <a:r>
              <a:rPr kumimoji="0" lang="el-GR"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επιπτώσεις στις εκπομπές αερίων του θερμοκηπίου·</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15000"/>
              </a:lnSpc>
              <a:spcBef>
                <a:spcPts val="0"/>
              </a:spcBef>
              <a:spcAft>
                <a:spcPts val="800"/>
              </a:spcAft>
              <a:buClrTx/>
              <a:buSzTx/>
              <a:buFont typeface="Calibri" panose="020F0502020204030204" pitchFamily="34" charset="0"/>
              <a:buChar char="-"/>
              <a:tabLst/>
              <a:defRPr/>
            </a:pPr>
            <a:r>
              <a:rPr kumimoji="0" lang="el-GR"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κλιματική ανθεκτικότητα·</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15000"/>
              </a:lnSpc>
              <a:spcBef>
                <a:spcPts val="0"/>
              </a:spcBef>
              <a:spcAft>
                <a:spcPts val="800"/>
              </a:spcAft>
              <a:buClrTx/>
              <a:buSzTx/>
              <a:buFont typeface="Calibri" panose="020F0502020204030204" pitchFamily="34" charset="0"/>
              <a:buChar char="-"/>
              <a:tabLst/>
              <a:defRPr/>
            </a:pPr>
            <a:r>
              <a:rPr kumimoji="0" lang="el-GR"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αποδοτικότητα πόρων, συμπεριλαμβανομένης της αρχής της προτεραιότητας στην ενεργειακή απόδοση·</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15000"/>
              </a:lnSpc>
              <a:spcBef>
                <a:spcPts val="0"/>
              </a:spcBef>
              <a:spcAft>
                <a:spcPts val="800"/>
              </a:spcAft>
              <a:buClrTx/>
              <a:buSzTx/>
              <a:buFont typeface="Calibri" panose="020F0502020204030204" pitchFamily="34" charset="0"/>
              <a:buChar char="-"/>
              <a:tabLst/>
              <a:defRPr/>
            </a:pPr>
            <a:r>
              <a:rPr kumimoji="0" lang="el-GR"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κοινωνική αποδοχή·</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15000"/>
              </a:lnSpc>
              <a:spcBef>
                <a:spcPts val="0"/>
              </a:spcBef>
              <a:spcAft>
                <a:spcPts val="800"/>
              </a:spcAft>
              <a:buClrTx/>
              <a:buSzTx/>
              <a:buFont typeface="Calibri" panose="020F0502020204030204" pitchFamily="34" charset="0"/>
              <a:buChar char="-"/>
              <a:tabLst/>
              <a:defRPr/>
            </a:pPr>
            <a:r>
              <a:rPr kumimoji="0" lang="el-GR"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υπηρεσία / σχέση κόστους-οφέλους για τους χρήστες, οικονομική </a:t>
            </a:r>
            <a:r>
              <a:rPr kumimoji="0" lang="el-GR" sz="1400" b="1"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προσιτότητα</a:t>
            </a:r>
            <a:r>
              <a:rPr kumimoji="0" lang="el-GR"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όπου είναι σχετικό·</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15000"/>
              </a:lnSpc>
              <a:spcBef>
                <a:spcPts val="0"/>
              </a:spcBef>
              <a:spcAft>
                <a:spcPts val="800"/>
              </a:spcAft>
              <a:buClrTx/>
              <a:buSzTx/>
              <a:buFont typeface="Calibri" panose="020F0502020204030204" pitchFamily="34" charset="0"/>
              <a:buChar char="-"/>
              <a:tabLst/>
              <a:defRPr/>
            </a:pPr>
            <a:r>
              <a:rPr kumimoji="0" lang="el-GR"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κοινωνικοοικονομική βιωσιμότητα·</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15000"/>
              </a:lnSpc>
              <a:spcBef>
                <a:spcPts val="0"/>
              </a:spcBef>
              <a:spcAft>
                <a:spcPts val="800"/>
              </a:spcAft>
              <a:buClrTx/>
              <a:buSzTx/>
              <a:buFont typeface="Calibri" panose="020F0502020204030204" pitchFamily="34" charset="0"/>
              <a:buChar char="-"/>
              <a:tabLst/>
              <a:defRPr/>
            </a:pPr>
            <a:r>
              <a:rPr kumimoji="0" lang="el-GR"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πολυπλοκότητα υλοποίησης (συμπεριλαμβανομένης της διαδικασίας </a:t>
            </a:r>
            <a:r>
              <a:rPr kumimoji="0" lang="el-GR" sz="1400" b="1"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αδειοδότησης</a:t>
            </a:r>
            <a:r>
              <a:rPr kumimoji="0" lang="el-GR"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και τρόποι λειτουργίας·</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15000"/>
              </a:lnSpc>
              <a:spcBef>
                <a:spcPts val="0"/>
              </a:spcBef>
              <a:spcAft>
                <a:spcPts val="800"/>
              </a:spcAft>
              <a:buClrTx/>
              <a:buSzTx/>
              <a:buFont typeface="Calibri" panose="020F0502020204030204" pitchFamily="34" charset="0"/>
              <a:buChar char="-"/>
              <a:tabLst/>
              <a:defRPr/>
            </a:pPr>
            <a:r>
              <a:rPr kumimoji="0" lang="el-GR"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κίνδυνοι.</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616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A1431-FE1F-EBB2-CAB9-645A78A291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0AECA-925C-F8A5-5385-6A52C306A2B4}"/>
              </a:ext>
            </a:extLst>
          </p:cNvPr>
          <p:cNvSpPr>
            <a:spLocks noGrp="1"/>
          </p:cNvSpPr>
          <p:nvPr>
            <p:ph type="ctrTitle"/>
          </p:nvPr>
        </p:nvSpPr>
        <p:spPr>
          <a:solidFill>
            <a:schemeClr val="accent2"/>
          </a:solidFill>
        </p:spPr>
        <p:txBody>
          <a:bodyPr/>
          <a:lstStyle/>
          <a:p>
            <a:r>
              <a:rPr lang="el-GR" b="1" dirty="0" err="1"/>
              <a:t>Πυλωνασ</a:t>
            </a:r>
            <a:r>
              <a:rPr lang="el-GR" b="1" dirty="0"/>
              <a:t> 1</a:t>
            </a:r>
            <a:r>
              <a:rPr lang="en-US" b="1" dirty="0"/>
              <a:t>: </a:t>
            </a:r>
            <a:r>
              <a:rPr lang="el-GR" b="1" dirty="0" err="1"/>
              <a:t>ενεργειακη</a:t>
            </a:r>
            <a:r>
              <a:rPr lang="el-GR" b="1" dirty="0"/>
              <a:t> </a:t>
            </a:r>
            <a:r>
              <a:rPr lang="el-GR" b="1" dirty="0" err="1"/>
              <a:t>μεταβαση</a:t>
            </a:r>
            <a:endParaRPr lang="el-GR" b="1" dirty="0"/>
          </a:p>
        </p:txBody>
      </p:sp>
    </p:spTree>
    <p:extLst>
      <p:ext uri="{BB962C8B-B14F-4D97-AF65-F5344CB8AC3E}">
        <p14:creationId xmlns:p14="http://schemas.microsoft.com/office/powerpoint/2010/main" val="3131678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8AC69-2EAE-2148-EA1A-6DCE6E48FC55}"/>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8ABFE99-FF00-729C-D2BF-595AF3FE27AD}"/>
              </a:ext>
            </a:extLst>
          </p:cNvPr>
          <p:cNvGraphicFramePr>
            <a:graphicFrameLocks noGrp="1"/>
          </p:cNvGraphicFramePr>
          <p:nvPr>
            <p:extLst>
              <p:ext uri="{D42A27DB-BD31-4B8C-83A1-F6EECF244321}">
                <p14:modId xmlns:p14="http://schemas.microsoft.com/office/powerpoint/2010/main" val="3217543"/>
              </p:ext>
            </p:extLst>
          </p:nvPr>
        </p:nvGraphicFramePr>
        <p:xfrm>
          <a:off x="0" y="1948509"/>
          <a:ext cx="11954255" cy="3226167"/>
        </p:xfrm>
        <a:graphic>
          <a:graphicData uri="http://schemas.openxmlformats.org/drawingml/2006/table">
            <a:tbl>
              <a:tblPr firstRow="1" firstCol="1" lastRow="1" lastCol="1" bandRow="1" bandCol="1"/>
              <a:tblGrid>
                <a:gridCol w="1147804">
                  <a:extLst>
                    <a:ext uri="{9D8B030D-6E8A-4147-A177-3AD203B41FA5}">
                      <a16:colId xmlns:a16="http://schemas.microsoft.com/office/drawing/2014/main" val="743660594"/>
                    </a:ext>
                  </a:extLst>
                </a:gridCol>
                <a:gridCol w="5435876">
                  <a:extLst>
                    <a:ext uri="{9D8B030D-6E8A-4147-A177-3AD203B41FA5}">
                      <a16:colId xmlns:a16="http://schemas.microsoft.com/office/drawing/2014/main" val="3931290700"/>
                    </a:ext>
                  </a:extLst>
                </a:gridCol>
                <a:gridCol w="670560">
                  <a:extLst>
                    <a:ext uri="{9D8B030D-6E8A-4147-A177-3AD203B41FA5}">
                      <a16:colId xmlns:a16="http://schemas.microsoft.com/office/drawing/2014/main" val="129369203"/>
                    </a:ext>
                  </a:extLst>
                </a:gridCol>
                <a:gridCol w="4700015">
                  <a:extLst>
                    <a:ext uri="{9D8B030D-6E8A-4147-A177-3AD203B41FA5}">
                      <a16:colId xmlns:a16="http://schemas.microsoft.com/office/drawing/2014/main" val="110759025"/>
                    </a:ext>
                  </a:extLst>
                </a:gridCol>
              </a:tblGrid>
              <a:tr h="199884">
                <a:tc>
                  <a:txBody>
                    <a:bodyPr/>
                    <a:lstStyle/>
                    <a:p>
                      <a:pPr marL="276225">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Πυλώνας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764540">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Τελικός στόχος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625" marR="40005" algn="ctr">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Βαθμοί</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58495">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Ενδιάμεσος στόχος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774280673"/>
                  </a:ext>
                </a:extLst>
              </a:tr>
              <a:tr h="180652">
                <a:tc>
                  <a:txBody>
                    <a:bodyPr/>
                    <a:lstStyle/>
                    <a:p>
                      <a:pPr marL="60960">
                        <a:lnSpc>
                          <a:spcPts val="1080"/>
                        </a:lnSpc>
                        <a:buNone/>
                      </a:pPr>
                      <a:endPar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60960">
                        <a:lnSpc>
                          <a:spcPts val="1080"/>
                        </a:lnSpc>
                        <a:buNone/>
                      </a:pPr>
                      <a:r>
                        <a:rPr lang="en-US"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Ενεργει</a:t>
                      </a: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ακή</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noFill/>
                  </a:tcPr>
                </a:tc>
                <a:tc>
                  <a:txBody>
                    <a:bodyPr/>
                    <a:lstStyle/>
                    <a:p>
                      <a:pPr marL="61595">
                        <a:lnSpc>
                          <a:spcPts val="1080"/>
                        </a:lnSpc>
                        <a:buNone/>
                      </a:pPr>
                      <a:endPar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61595">
                        <a:lnSpc>
                          <a:spcPts val="1080"/>
                        </a:lnSpc>
                        <a:buNone/>
                      </a:pPr>
                      <a:r>
                        <a:rPr lang="en-US"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Μερίδιο</a:t>
                      </a: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συμμετοχής</a:t>
                      </a: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των</a:t>
                      </a: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Αν</a:t>
                      </a: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ανεώσιμων</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noFill/>
                  </a:tcPr>
                </a:tc>
                <a:tc>
                  <a:txBody>
                    <a:bodyPr/>
                    <a:lstStyle/>
                    <a:p>
                      <a:pPr>
                        <a:buNone/>
                      </a:pPr>
                      <a:r>
                        <a:rPr lang="en-US"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noFill/>
                  </a:tcPr>
                </a:tc>
                <a:tc>
                  <a:txBody>
                    <a:bodyPr/>
                    <a:lstStyle/>
                    <a:p>
                      <a:pPr marL="62230">
                        <a:lnSpc>
                          <a:spcPts val="1080"/>
                        </a:lnSpc>
                        <a:buNone/>
                      </a:pPr>
                      <a:endPar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62230">
                        <a:lnSpc>
                          <a:spcPts val="1080"/>
                        </a:lnSpc>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Μερίδιο συμμετοχής ΑΠΕ στην ακαθάριστη</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noFill/>
                  </a:tcPr>
                </a:tc>
                <a:extLst>
                  <a:ext uri="{0D108BD9-81ED-4DB2-BD59-A6C34878D82A}">
                    <a16:rowId xmlns:a16="http://schemas.microsoft.com/office/drawing/2014/main" val="4247593625"/>
                  </a:ext>
                </a:extLst>
              </a:tr>
              <a:tr h="116030">
                <a:tc>
                  <a:txBody>
                    <a:bodyPr/>
                    <a:lstStyle/>
                    <a:p>
                      <a:pPr marL="60960">
                        <a:lnSpc>
                          <a:spcPts val="1000"/>
                        </a:lnSpc>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μετάβαση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1595">
                        <a:lnSpc>
                          <a:spcPts val="1000"/>
                        </a:lnSpc>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Πηγών Ενέργειας (ΑΠΕ) στην ακαθάριστη</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a:buNone/>
                      </a:pPr>
                      <a:r>
                        <a:rPr lang="el-GR"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2230">
                        <a:lnSpc>
                          <a:spcPts val="1000"/>
                        </a:lnSpc>
                        <a:buNone/>
                      </a:pP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κατα</a:t>
                      </a:r>
                      <a:r>
                        <a:rPr lang="en-US"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νάλωση</a:t>
                      </a: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η/ε </a:t>
                      </a:r>
                      <a:r>
                        <a:rPr lang="en-US"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τουλάχιστον</a:t>
                      </a: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extLst>
                  <a:ext uri="{0D108BD9-81ED-4DB2-BD59-A6C34878D82A}">
                    <a16:rowId xmlns:a16="http://schemas.microsoft.com/office/drawing/2014/main" val="1919259202"/>
                  </a:ext>
                </a:extLst>
              </a:tr>
              <a:tr h="116030">
                <a:tc>
                  <a:txBody>
                    <a:bodyPr/>
                    <a:lstStyle/>
                    <a:p>
                      <a:pPr marL="60960">
                        <a:lnSpc>
                          <a:spcPts val="1000"/>
                        </a:lnSpc>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Παραγωγή</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1595">
                        <a:lnSpc>
                          <a:spcPts val="1000"/>
                        </a:lnSpc>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κατανάλωση ηλεκτρικής ενέργειας (η/ε)</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a:buNone/>
                      </a:pPr>
                      <a:r>
                        <a:rPr lang="el-GR"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2230">
                        <a:lnSpc>
                          <a:spcPts val="1000"/>
                        </a:lnSpc>
                        <a:buNone/>
                      </a:pPr>
                      <a:r>
                        <a:rPr lang="en-US"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- 45% σε διασυνδεδεμένα νησιά</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extLst>
                  <a:ext uri="{0D108BD9-81ED-4DB2-BD59-A6C34878D82A}">
                    <a16:rowId xmlns:a16="http://schemas.microsoft.com/office/drawing/2014/main" val="1367780554"/>
                  </a:ext>
                </a:extLst>
              </a:tr>
              <a:tr h="116030">
                <a:tc>
                  <a:txBody>
                    <a:bodyPr/>
                    <a:lstStyle/>
                    <a:p>
                      <a:pPr marL="60960">
                        <a:lnSpc>
                          <a:spcPts val="1000"/>
                        </a:lnSpc>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ηλεκτρικής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1595">
                        <a:lnSpc>
                          <a:spcPts val="1000"/>
                        </a:lnSpc>
                        <a:buNone/>
                      </a:pPr>
                      <a:r>
                        <a:rPr lang="en-US"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τουλάχιστον</a:t>
                      </a: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a:buNone/>
                      </a:pPr>
                      <a:r>
                        <a:rPr lang="en-US"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2230">
                        <a:lnSpc>
                          <a:spcPts val="1000"/>
                        </a:lnSpc>
                        <a:buNone/>
                      </a:pP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- 20% </a:t>
                      </a:r>
                      <a:r>
                        <a:rPr lang="en-US"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σε</a:t>
                      </a: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ΜΔΝ,</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extLst>
                  <a:ext uri="{0D108BD9-81ED-4DB2-BD59-A6C34878D82A}">
                    <a16:rowId xmlns:a16="http://schemas.microsoft.com/office/drawing/2014/main" val="3649147908"/>
                  </a:ext>
                </a:extLst>
              </a:tr>
              <a:tr h="166551">
                <a:tc>
                  <a:txBody>
                    <a:bodyPr/>
                    <a:lstStyle/>
                    <a:p>
                      <a:pPr marL="60960">
                        <a:lnSpc>
                          <a:spcPts val="1000"/>
                        </a:lnSpc>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Ενέργειας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60960">
                        <a:lnSpc>
                          <a:spcPts val="1000"/>
                        </a:lnSpc>
                        <a:buNone/>
                      </a:pPr>
                      <a:r>
                        <a:rPr lang="en-US" sz="12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1595">
                        <a:lnSpc>
                          <a:spcPts val="1000"/>
                        </a:lnSpc>
                        <a:buNone/>
                      </a:pPr>
                      <a:r>
                        <a:rPr lang="en-US"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- 75% </a:t>
                      </a:r>
                      <a:r>
                        <a:rPr lang="en-US" sz="1200"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σε</a:t>
                      </a:r>
                      <a:r>
                        <a:rPr lang="en-US"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δι</a:t>
                      </a:r>
                      <a:r>
                        <a:rPr lang="en-US"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ασυνδεδεμένα νησιά</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a:buNone/>
                      </a:pPr>
                      <a:r>
                        <a:rPr lang="en-US"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2230">
                        <a:lnSpc>
                          <a:spcPts val="1000"/>
                        </a:lnSpc>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υπολογιζόμενο στην περίοδο ενός έτους,</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extLst>
                  <a:ext uri="{0D108BD9-81ED-4DB2-BD59-A6C34878D82A}">
                    <a16:rowId xmlns:a16="http://schemas.microsoft.com/office/drawing/2014/main" val="2546432402"/>
                  </a:ext>
                </a:extLst>
              </a:tr>
              <a:tr h="116030">
                <a:tc>
                  <a:txBody>
                    <a:bodyPr/>
                    <a:lstStyle/>
                    <a:p>
                      <a:pPr>
                        <a:buNone/>
                      </a:pPr>
                      <a:r>
                        <a:rPr lang="el-GR"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1595">
                        <a:lnSpc>
                          <a:spcPts val="1000"/>
                        </a:lnSpc>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- 35% σε Μη Διασυνδεδεμένα</a:t>
                      </a: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Νησιά (ΜΔΝ),</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a:buNone/>
                      </a:pPr>
                      <a:r>
                        <a:rPr lang="el-GR"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2230">
                        <a:lnSpc>
                          <a:spcPts val="1000"/>
                        </a:lnSpc>
                        <a:buNone/>
                      </a:pPr>
                      <a:r>
                        <a:rPr lang="en-US"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λαμβάνοντας υπόψιν τη συνολική</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extLst>
                  <a:ext uri="{0D108BD9-81ED-4DB2-BD59-A6C34878D82A}">
                    <a16:rowId xmlns:a16="http://schemas.microsoft.com/office/drawing/2014/main" val="2569566832"/>
                  </a:ext>
                </a:extLst>
              </a:tr>
              <a:tr h="116030">
                <a:tc>
                  <a:txBody>
                    <a:bodyPr/>
                    <a:lstStyle/>
                    <a:p>
                      <a:pPr>
                        <a:buNone/>
                      </a:pPr>
                      <a:r>
                        <a:rPr lang="en-US"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1595">
                        <a:lnSpc>
                          <a:spcPts val="1000"/>
                        </a:lnSpc>
                        <a:buNone/>
                      </a:pP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- 50% σε ειδικές περιπτώσεις ΜΔΝ των</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a:buNone/>
                      </a:pPr>
                      <a:r>
                        <a:rPr lang="el-GR"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2230">
                        <a:lnSpc>
                          <a:spcPts val="1000"/>
                        </a:lnSpc>
                        <a:buNone/>
                      </a:pPr>
                      <a:r>
                        <a:rPr lang="el-GR"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κατανάλωση η/ε στο νησί, ανεξάρτητα από</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extLst>
                  <a:ext uri="{0D108BD9-81ED-4DB2-BD59-A6C34878D82A}">
                    <a16:rowId xmlns:a16="http://schemas.microsoft.com/office/drawing/2014/main" val="2860706200"/>
                  </a:ext>
                </a:extLst>
              </a:tr>
              <a:tr h="116030">
                <a:tc>
                  <a:txBody>
                    <a:bodyPr/>
                    <a:lstStyle/>
                    <a:p>
                      <a:pPr>
                        <a:buNone/>
                      </a:pPr>
                      <a:r>
                        <a:rPr lang="el-GR"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1595">
                        <a:lnSpc>
                          <a:spcPts val="1000"/>
                        </a:lnSpc>
                        <a:buNone/>
                      </a:pPr>
                      <a:r>
                        <a:rPr lang="el-GR"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οποίων η κατάσταση του Ηλεκτρικού</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a:buNone/>
                      </a:pPr>
                      <a:r>
                        <a:rPr lang="el-GR"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2230">
                        <a:lnSpc>
                          <a:spcPts val="1000"/>
                        </a:lnSpc>
                        <a:buNone/>
                      </a:pPr>
                      <a:r>
                        <a:rPr lang="en-US"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την προέλευσή της.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extLst>
                  <a:ext uri="{0D108BD9-81ED-4DB2-BD59-A6C34878D82A}">
                    <a16:rowId xmlns:a16="http://schemas.microsoft.com/office/drawing/2014/main" val="4054048584"/>
                  </a:ext>
                </a:extLst>
              </a:tr>
              <a:tr h="116030">
                <a:tc>
                  <a:txBody>
                    <a:bodyPr/>
                    <a:lstStyle/>
                    <a:p>
                      <a:pPr>
                        <a:buNone/>
                      </a:pPr>
                      <a:r>
                        <a:rPr lang="en-US"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1595">
                        <a:lnSpc>
                          <a:spcPts val="1000"/>
                        </a:lnSpc>
                        <a:buNone/>
                      </a:pP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Συστήματος (ΗΣ) το επιτρέπει και εφόσον</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a:buNone/>
                      </a:pPr>
                      <a:r>
                        <a:rPr lang="el-GR"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2230">
                        <a:lnSpc>
                          <a:spcPts val="1000"/>
                        </a:lnSpc>
                        <a:buNone/>
                      </a:pPr>
                      <a:r>
                        <a:rPr lang="el-GR"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Ειδικότερα, στην συμμετοχή των ΑΠΕ</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extLst>
                  <a:ext uri="{0D108BD9-81ED-4DB2-BD59-A6C34878D82A}">
                    <a16:rowId xmlns:a16="http://schemas.microsoft.com/office/drawing/2014/main" val="3253796921"/>
                  </a:ext>
                </a:extLst>
              </a:tr>
              <a:tr h="116030">
                <a:tc>
                  <a:txBody>
                    <a:bodyPr/>
                    <a:lstStyle/>
                    <a:p>
                      <a:pPr>
                        <a:buNone/>
                      </a:pPr>
                      <a:r>
                        <a:rPr lang="el-GR"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1595">
                        <a:lnSpc>
                          <a:spcPts val="1000"/>
                        </a:lnSpc>
                        <a:buNone/>
                      </a:pP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αποφασιστεί σχετικά, κατόπιν εισήγησης του</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a:buNone/>
                      </a:pPr>
                      <a:r>
                        <a:rPr lang="el-GR"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2230">
                        <a:lnSpc>
                          <a:spcPts val="1000"/>
                        </a:lnSpc>
                        <a:buNone/>
                      </a:pPr>
                      <a:r>
                        <a:rPr lang="en-US"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προσμετρώνται:</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extLst>
                  <a:ext uri="{0D108BD9-81ED-4DB2-BD59-A6C34878D82A}">
                    <a16:rowId xmlns:a16="http://schemas.microsoft.com/office/drawing/2014/main" val="1079877056"/>
                  </a:ext>
                </a:extLst>
              </a:tr>
              <a:tr h="116030">
                <a:tc>
                  <a:txBody>
                    <a:bodyPr/>
                    <a:lstStyle/>
                    <a:p>
                      <a:pPr>
                        <a:buNone/>
                      </a:pPr>
                      <a:r>
                        <a:rPr lang="en-US"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1595">
                        <a:lnSpc>
                          <a:spcPts val="1000"/>
                        </a:lnSpc>
                        <a:buNone/>
                      </a:pPr>
                      <a:r>
                        <a:rPr lang="en-US"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αρμόδιου Διαχειριστή του Ηλεκτρικού</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a:buNone/>
                      </a:pPr>
                      <a:r>
                        <a:rPr lang="en-US"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2230">
                        <a:lnSpc>
                          <a:spcPts val="1000"/>
                        </a:lnSpc>
                        <a:buNone/>
                      </a:pPr>
                      <a:r>
                        <a:rPr lang="el-GR"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α. Η τοπικά παραγόμενη ενέργεια (από Φ/Β</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extLst>
                  <a:ext uri="{0D108BD9-81ED-4DB2-BD59-A6C34878D82A}">
                    <a16:rowId xmlns:a16="http://schemas.microsoft.com/office/drawing/2014/main" val="1315497333"/>
                  </a:ext>
                </a:extLst>
              </a:tr>
              <a:tr h="116030">
                <a:tc>
                  <a:txBody>
                    <a:bodyPr/>
                    <a:lstStyle/>
                    <a:p>
                      <a:pPr>
                        <a:buNone/>
                      </a:pPr>
                      <a:r>
                        <a:rPr lang="el-GR"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1595">
                        <a:lnSpc>
                          <a:spcPts val="1000"/>
                        </a:lnSpc>
                        <a:buNone/>
                      </a:pPr>
                      <a:r>
                        <a:rPr lang="en-US" sz="1200"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Συστήμ</a:t>
                      </a:r>
                      <a:r>
                        <a:rPr lang="en-US"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ατος,</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a:buNone/>
                      </a:pPr>
                      <a:r>
                        <a:rPr lang="en-US"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2230">
                        <a:lnSpc>
                          <a:spcPts val="1000"/>
                        </a:lnSpc>
                        <a:buNone/>
                      </a:pPr>
                      <a:r>
                        <a:rPr lang="el-GR"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και αιολικά πάρκα, υβριδικούς σταθμούς,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extLst>
                  <a:ext uri="{0D108BD9-81ED-4DB2-BD59-A6C34878D82A}">
                    <a16:rowId xmlns:a16="http://schemas.microsoft.com/office/drawing/2014/main" val="1820103559"/>
                  </a:ext>
                </a:extLst>
              </a:tr>
              <a:tr h="116030">
                <a:tc>
                  <a:txBody>
                    <a:bodyPr/>
                    <a:lstStyle/>
                    <a:p>
                      <a:pPr>
                        <a:buNone/>
                      </a:pPr>
                      <a:r>
                        <a:rPr lang="el-GR"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1595">
                        <a:lnSpc>
                          <a:spcPts val="1000"/>
                        </a:lnSpc>
                        <a:buNone/>
                      </a:pP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υπολογιζόμενο στην περίοδο ενός έτους,</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a:buNone/>
                      </a:pPr>
                      <a:r>
                        <a:rPr lang="el-GR"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tc>
                  <a:txBody>
                    <a:bodyPr/>
                    <a:lstStyle/>
                    <a:p>
                      <a:pPr marL="62230">
                        <a:lnSpc>
                          <a:spcPts val="1000"/>
                        </a:lnSpc>
                        <a:buNone/>
                      </a:pPr>
                      <a:r>
                        <a:rPr lang="en-US"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συστήματα αυτοπαραγωγής, κλπ.)</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noFill/>
                  </a:tcPr>
                </a:tc>
                <a:extLst>
                  <a:ext uri="{0D108BD9-81ED-4DB2-BD59-A6C34878D82A}">
                    <a16:rowId xmlns:a16="http://schemas.microsoft.com/office/drawing/2014/main" val="240928434"/>
                  </a:ext>
                </a:extLst>
              </a:tr>
              <a:tr h="296520">
                <a:tc>
                  <a:txBody>
                    <a:bodyPr/>
                    <a:lstStyle/>
                    <a:p>
                      <a:pPr>
                        <a:buNone/>
                      </a:pPr>
                      <a:r>
                        <a:rPr lang="en-US" sz="1200" dirty="0">
                          <a:effectLst/>
                          <a:latin typeface="Times New Roman" panose="02020603050405020304" pitchFamily="18"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marL="61595">
                        <a:lnSpc>
                          <a:spcPts val="1015"/>
                        </a:lnSpc>
                        <a:buNone/>
                      </a:pP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λαμβάνοντας υπόψιν τη συνολική</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1595" marR="213995">
                        <a:lnSpc>
                          <a:spcPts val="1100"/>
                        </a:lnSpc>
                        <a:buNone/>
                      </a:pP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κατανάλωση η/ε στο νησί, ανεξάρτητα από την προέλευσή της.</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6990" marR="40005" algn="ctr">
                        <a:spcBef>
                          <a:spcPts val="790"/>
                        </a:spcBef>
                        <a:buNone/>
                      </a:pPr>
                      <a:r>
                        <a:rPr lang="en-US"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marL="62230">
                        <a:lnSpc>
                          <a:spcPts val="1015"/>
                        </a:lnSpc>
                        <a:buNone/>
                      </a:pP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β. Η προερχόμενη από το διασυνδεδεμένο</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2230">
                        <a:buNone/>
                      </a:pP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σύστημα ενέργεια</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2230">
                        <a:lnSpc>
                          <a:spcPts val="970"/>
                        </a:lnSpc>
                        <a:buNone/>
                      </a:pP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γ. Το ισοζύγιο εξαγωγών-εισαγωγών ενέργειας</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6906041"/>
                  </a:ext>
                </a:extLst>
              </a:tr>
            </a:tbl>
          </a:graphicData>
        </a:graphic>
      </p:graphicFrame>
      <p:sp>
        <p:nvSpPr>
          <p:cNvPr id="5" name="TextBox 4">
            <a:extLst>
              <a:ext uri="{FF2B5EF4-FFF2-40B4-BE49-F238E27FC236}">
                <a16:creationId xmlns:a16="http://schemas.microsoft.com/office/drawing/2014/main" id="{8308DA55-AE47-3343-A0F9-7425312A0CD5}"/>
              </a:ext>
            </a:extLst>
          </p:cNvPr>
          <p:cNvSpPr txBox="1"/>
          <p:nvPr/>
        </p:nvSpPr>
        <p:spPr>
          <a:xfrm>
            <a:off x="1524" y="1344770"/>
            <a:ext cx="609447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0070C0"/>
                </a:solidFill>
                <a:effectLst/>
                <a:uLnTx/>
                <a:uFillTx/>
                <a:latin typeface="Aptos Narrow" panose="020B0004020202020204" pitchFamily="34" charset="0"/>
                <a:ea typeface="+mn-ea"/>
                <a:cs typeface="+mn-cs"/>
              </a:rPr>
              <a:t>Π1) Ενεργειακή μετάβαση –Παραγωγή ηλεκτρικής Ενέργειας</a:t>
            </a:r>
            <a:endParaRPr kumimoji="0" lang="en-US" sz="1600" b="0" i="0" u="none" strike="noStrike" kern="1200" cap="none" spc="0" normalizeH="0" baseline="0" noProof="0" dirty="0">
              <a:ln>
                <a:noFill/>
              </a:ln>
              <a:solidFill>
                <a:srgbClr val="0070C0"/>
              </a:solidFill>
              <a:effectLst/>
              <a:uLnTx/>
              <a:uFillTx/>
              <a:latin typeface="Gill Sans MT"/>
              <a:ea typeface="+mn-ea"/>
              <a:cs typeface="+mn-cs"/>
            </a:endParaRPr>
          </a:p>
        </p:txBody>
      </p:sp>
      <p:sp>
        <p:nvSpPr>
          <p:cNvPr id="3" name="TextBox 2">
            <a:extLst>
              <a:ext uri="{FF2B5EF4-FFF2-40B4-BE49-F238E27FC236}">
                <a16:creationId xmlns:a16="http://schemas.microsoft.com/office/drawing/2014/main" id="{F689291A-7211-EE4F-9255-49B6849B00DE}"/>
              </a:ext>
            </a:extLst>
          </p:cNvPr>
          <p:cNvSpPr txBox="1"/>
          <p:nvPr/>
        </p:nvSpPr>
        <p:spPr>
          <a:xfrm>
            <a:off x="0" y="5499345"/>
            <a:ext cx="11731752" cy="1237070"/>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l-GR" sz="1400" b="0" i="0" u="none" strike="noStrike" kern="100" cap="none" spc="0" normalizeH="0" baseline="0" noProof="0" dirty="0">
                <a:ln>
                  <a:noFill/>
                </a:ln>
                <a:solidFill>
                  <a:srgbClr val="FF0000"/>
                </a:solidFill>
                <a:effectLst/>
                <a:uLnTx/>
                <a:uFillTx/>
                <a:latin typeface="Aptos" panose="020B0004020202020204" pitchFamily="34" charset="0"/>
                <a:ea typeface="Aptos" panose="020B0004020202020204" pitchFamily="34" charset="0"/>
                <a:cs typeface="Times New Roman" panose="02020603050405020304" pitchFamily="18" charset="0"/>
              </a:rPr>
              <a:t>Συνολικά, λαμβάνοντας υπόψη τα αποτελέσματα των τριών σεναρίων και τις ιδιαιτερότητες λειτουργίας του ηλεκτρικού συστήματος Καρπάθου-Κάσου, </a:t>
            </a:r>
            <a:r>
              <a:rPr kumimoji="0" lang="el-GR" sz="1400" b="1" i="0" u="none" strike="noStrike" kern="100" cap="none" spc="0" normalizeH="0" baseline="0" noProof="0" dirty="0">
                <a:ln>
                  <a:noFill/>
                </a:ln>
                <a:solidFill>
                  <a:srgbClr val="FF0000"/>
                </a:solidFill>
                <a:effectLst/>
                <a:uLnTx/>
                <a:uFillTx/>
                <a:latin typeface="Aptos" panose="020B0004020202020204" pitchFamily="34" charset="0"/>
                <a:ea typeface="Aptos" panose="020B0004020202020204" pitchFamily="34" charset="0"/>
                <a:cs typeface="Times New Roman" panose="02020603050405020304" pitchFamily="18" charset="0"/>
              </a:rPr>
              <a:t>το υβριδικό σύστημα ΑΠΕ με αποθήκευση </a:t>
            </a:r>
            <a:r>
              <a:rPr kumimoji="0" lang="el-GR" sz="1400" b="0" i="0" u="none" strike="noStrike" kern="100" cap="none" spc="0" normalizeH="0" baseline="0" noProof="0" dirty="0">
                <a:ln>
                  <a:noFill/>
                </a:ln>
                <a:solidFill>
                  <a:srgbClr val="FF0000"/>
                </a:solidFill>
                <a:effectLst/>
                <a:uLnTx/>
                <a:uFillTx/>
                <a:latin typeface="Aptos" panose="020B0004020202020204" pitchFamily="34" charset="0"/>
                <a:ea typeface="Aptos" panose="020B0004020202020204" pitchFamily="34" charset="0"/>
                <a:cs typeface="Times New Roman" panose="02020603050405020304" pitchFamily="18" charset="0"/>
              </a:rPr>
              <a:t>προκύπτει ως η πλέον κατάλληλη επιλογή για την ενίσχυση της διείσδυσης των ΑΠΕ. Παράλληλα, </a:t>
            </a:r>
            <a:r>
              <a:rPr kumimoji="0" lang="el-GR" sz="1400" b="1" i="0" u="none" strike="noStrike" kern="100" cap="none" spc="0" normalizeH="0" baseline="0" noProof="0" dirty="0">
                <a:ln>
                  <a:noFill/>
                </a:ln>
                <a:solidFill>
                  <a:srgbClr val="FF0000"/>
                </a:solidFill>
                <a:effectLst/>
                <a:uLnTx/>
                <a:uFillTx/>
                <a:latin typeface="Aptos" panose="020B0004020202020204" pitchFamily="34" charset="0"/>
                <a:ea typeface="Aptos" panose="020B0004020202020204" pitchFamily="34" charset="0"/>
                <a:cs typeface="Times New Roman" panose="02020603050405020304" pitchFamily="18" charset="0"/>
              </a:rPr>
              <a:t>η ανάπτυξη νέων </a:t>
            </a:r>
            <a:r>
              <a:rPr kumimoji="0" lang="el-GR" sz="1400" b="1" i="0" u="none" strike="noStrike" kern="100" cap="none" spc="0" normalizeH="0" baseline="0" noProof="0" dirty="0" err="1">
                <a:ln>
                  <a:noFill/>
                </a:ln>
                <a:solidFill>
                  <a:srgbClr val="FF0000"/>
                </a:solidFill>
                <a:effectLst/>
                <a:uLnTx/>
                <a:uFillTx/>
                <a:latin typeface="Aptos" panose="020B0004020202020204" pitchFamily="34" charset="0"/>
                <a:ea typeface="Aptos" panose="020B0004020202020204" pitchFamily="34" charset="0"/>
                <a:cs typeface="Times New Roman" panose="02020603050405020304" pitchFamily="18" charset="0"/>
              </a:rPr>
              <a:t>φωτοβολταϊκών</a:t>
            </a:r>
            <a:r>
              <a:rPr kumimoji="0" lang="el-GR" sz="1400" b="1" i="0" u="none" strike="noStrike" kern="100" cap="none" spc="0" normalizeH="0" baseline="0" noProof="0" dirty="0">
                <a:ln>
                  <a:noFill/>
                </a:ln>
                <a:solidFill>
                  <a:srgbClr val="FF0000"/>
                </a:solidFill>
                <a:effectLst/>
                <a:uLnTx/>
                <a:uFillTx/>
                <a:latin typeface="Aptos" panose="020B0004020202020204" pitchFamily="34" charset="0"/>
                <a:ea typeface="Aptos" panose="020B0004020202020204" pitchFamily="34" charset="0"/>
                <a:cs typeface="Times New Roman" panose="02020603050405020304" pitchFamily="18" charset="0"/>
              </a:rPr>
              <a:t> σταθμών μπορεί να λειτουργήσει συμπληρωματικά προς την παραπάνω λύση, συμβάλλοντας στην αύξηση της συνολικής παραγωγής ηλεκτρικής ενέργειας από ΑΠΕ και στην κάλυψη του υφιστάμενου ελλείμματος προς την επίτευξη του στόχου συμμετοχής ΑΠΕ της τάξης του 35%.</a:t>
            </a:r>
            <a:endParaRPr kumimoji="0" lang="en-US" sz="1400" b="1" i="0" u="none" strike="noStrike" kern="100" cap="none" spc="0" normalizeH="0" baseline="0" noProof="0" dirty="0">
              <a:ln>
                <a:noFill/>
              </a:ln>
              <a:solidFill>
                <a:srgbClr val="FF0000"/>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4463572-147B-B39B-13D8-48B7A02997EE}"/>
              </a:ext>
            </a:extLst>
          </p:cNvPr>
          <p:cNvSpPr txBox="1"/>
          <p:nvPr/>
        </p:nvSpPr>
        <p:spPr>
          <a:xfrm>
            <a:off x="0" y="276977"/>
            <a:ext cx="12192000" cy="378565"/>
          </a:xfrm>
          <a:prstGeom prst="rect">
            <a:avLst/>
          </a:prstGeom>
          <a:solidFill>
            <a:schemeClr val="tx2">
              <a:lumMod val="40000"/>
              <a:lumOff val="60000"/>
            </a:schemeClr>
          </a:solid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l-GR" b="1"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Times New Roman" panose="02020603050405020304" pitchFamily="18" charset="0"/>
              </a:rPr>
              <a:t>Προαπαιτούμενοι στόχοι</a:t>
            </a:r>
            <a:endParaRPr kumimoji="0" lang="en-US" b="1"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57223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762B5-0AC1-EF74-266B-D0DB0C81AD74}"/>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BD08647-7FB1-FDD0-E28F-309F9FCCD15D}"/>
              </a:ext>
            </a:extLst>
          </p:cNvPr>
          <p:cNvGraphicFramePr>
            <a:graphicFrameLocks noGrp="1"/>
          </p:cNvGraphicFramePr>
          <p:nvPr/>
        </p:nvGraphicFramePr>
        <p:xfrm>
          <a:off x="0" y="151926"/>
          <a:ext cx="12088368" cy="6461760"/>
        </p:xfrm>
        <a:graphic>
          <a:graphicData uri="http://schemas.openxmlformats.org/drawingml/2006/table">
            <a:tbl>
              <a:tblPr firstRow="1" firstCol="1" lastRow="1" lastCol="1" bandRow="1" bandCol="1"/>
              <a:tblGrid>
                <a:gridCol w="1188720">
                  <a:extLst>
                    <a:ext uri="{9D8B030D-6E8A-4147-A177-3AD203B41FA5}">
                      <a16:colId xmlns:a16="http://schemas.microsoft.com/office/drawing/2014/main" val="1881462642"/>
                    </a:ext>
                  </a:extLst>
                </a:gridCol>
                <a:gridCol w="6583680">
                  <a:extLst>
                    <a:ext uri="{9D8B030D-6E8A-4147-A177-3AD203B41FA5}">
                      <a16:colId xmlns:a16="http://schemas.microsoft.com/office/drawing/2014/main" val="1427716920"/>
                    </a:ext>
                  </a:extLst>
                </a:gridCol>
                <a:gridCol w="667512">
                  <a:extLst>
                    <a:ext uri="{9D8B030D-6E8A-4147-A177-3AD203B41FA5}">
                      <a16:colId xmlns:a16="http://schemas.microsoft.com/office/drawing/2014/main" val="3960005662"/>
                    </a:ext>
                  </a:extLst>
                </a:gridCol>
                <a:gridCol w="3648456">
                  <a:extLst>
                    <a:ext uri="{9D8B030D-6E8A-4147-A177-3AD203B41FA5}">
                      <a16:colId xmlns:a16="http://schemas.microsoft.com/office/drawing/2014/main" val="1221492497"/>
                    </a:ext>
                  </a:extLst>
                </a:gridCol>
              </a:tblGrid>
              <a:tr h="175199">
                <a:tc>
                  <a:txBody>
                    <a:bodyPr/>
                    <a:lstStyle/>
                    <a:p>
                      <a:pPr marL="276225">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Πυλώνας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764540">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Τελικός στόχος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625" marR="40005" algn="ctr">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Βαθμοί</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58495">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Ενδιάμεσος στόχος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50206426"/>
                  </a:ext>
                </a:extLst>
              </a:tr>
              <a:tr h="362394">
                <a:tc>
                  <a:txBody>
                    <a:bodyPr/>
                    <a:lstStyle/>
                    <a:p>
                      <a:pPr marL="60960" marR="331470">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Ενεργειακή μετάβαση – Κατανάλωση ενέργειας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noFill/>
                  </a:tcPr>
                </a:tc>
                <a:tc>
                  <a:txBody>
                    <a:bodyPr/>
                    <a:lstStyle/>
                    <a:p>
                      <a:pPr marL="61595" marR="382905" algn="just">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Κατάρτιση Δημοτικού Σχεδίου Μείωσης Εκπομπών (</a:t>
                      </a:r>
                      <a:r>
                        <a:rPr lang="el-GR"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ΔηΣΜΕ</a:t>
                      </a: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του άρθρου 16 του Εθνικού Κλιματικού Νόμου 4936/22</a:t>
                      </a:r>
                      <a:endPar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61595" marR="382905" algn="just">
                        <a:buNone/>
                      </a:pPr>
                      <a:endPar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61595" marR="382905" algn="just">
                        <a:buNone/>
                      </a:pPr>
                      <a:r>
                        <a:rPr lang="el-G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Δεδομένου ότι ο Δήμος Ηρωικής Νήσου Κάσου </a:t>
                      </a: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έχει ήδη προχωρήσει στην εκπόνηση Δημοτικού Σχεδίου Μείωσης Εκπομπών, ο συγκεκριμένος στόχος θεωρείται ήδη καλυμμένος </a:t>
                      </a:r>
                      <a:r>
                        <a:rPr lang="el-G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στο πλαίσιο των απαιτήσεων της πρωτοβουλίας GR-</a:t>
                      </a:r>
                      <a:r>
                        <a:rPr lang="el-GR" sz="1400" b="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eco</a:t>
                      </a:r>
                      <a:r>
                        <a:rPr lang="el-G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l-GR" sz="1400" b="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Islands</a:t>
                      </a:r>
                      <a:r>
                        <a:rPr lang="el-G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61595" marR="382905" algn="just">
                        <a:buNone/>
                      </a:pP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50"/>
                        </a:spcBef>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620" algn="ctr">
                        <a:buNone/>
                      </a:pPr>
                      <a:r>
                        <a:rPr lang="en-US"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2230" marR="182245">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Κατάρτιση του Δημοτικού Σχεδίου Μείωσης Εκπομπών (</a:t>
                      </a:r>
                      <a:r>
                        <a:rPr lang="el-GR"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ΔηΣΜΕ</a:t>
                      </a: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του άρθρου 16 του Εθνικού Κλιματικού Νόμου 4936/22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423562814"/>
                  </a:ext>
                </a:extLst>
              </a:tr>
              <a:tr h="604838">
                <a:tc>
                  <a:txBody>
                    <a:bodyPr/>
                    <a:lstStyle/>
                    <a:p>
                      <a:pPr>
                        <a:buNone/>
                      </a:pPr>
                      <a:r>
                        <a:rPr lang="en-US"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marL="61595" marR="45085">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Επίτευξη ενεργειακής κλάσης «Β» τουλάχιστον στο 50% των ιδιόκτητων και εν χρήση δημόσιων και δημοτικών κτηρίων</a:t>
                      </a:r>
                      <a:endPar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61595" marR="45085">
                        <a:buNone/>
                      </a:pPr>
                      <a:endPar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61595" marR="45085" algn="just">
                        <a:buNone/>
                      </a:pPr>
                      <a:r>
                        <a:rPr lang="el-G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Συνολικά, τα αποτελέσματα δείχνουν ότι </a:t>
                      </a: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ένας συνδυασμός παρεμβάσεων ενεργειακής αναβάθμισης μπορεί να συμβάλει ουσιαστικά στη βελτίωση της ενεργειακής απόδοσης των δημοτικών κτιρίων της νήσου Κάσου. </a:t>
                      </a:r>
                      <a:r>
                        <a:rPr lang="el-G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Τέλος, </a:t>
                      </a: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η έκδοση Πιστοποιητικών Ενεργειακής Απόδοσης (ΠΕΑ) αποτελεί απαραίτητη προϋπόθεση για την ενεργειακή αποτύπωση των κτιρίων και την </a:t>
                      </a:r>
                      <a:r>
                        <a:rPr lang="el-GR"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προτεραιοποίηση</a:t>
                      </a: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των παρεμβάσεων ενεργειακής αναβάθμισης.</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61595" marR="45085" algn="just">
                        <a:buNone/>
                      </a:pP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620" marR="0" lvl="0" indent="0" algn="ctr" defTabSz="914400" rtl="0" eaLnBrk="1" fontAlgn="auto" latinLnBrk="0" hangingPunct="1">
                        <a:lnSpc>
                          <a:spcPct val="100000"/>
                        </a:lnSpc>
                        <a:spcBef>
                          <a:spcPts val="0"/>
                        </a:spcBef>
                        <a:spcAft>
                          <a:spcPts val="0"/>
                        </a:spcAft>
                        <a:buClrTx/>
                        <a:buSzTx/>
                        <a:buFontTx/>
                        <a:buNone/>
                        <a:tabLst/>
                        <a:defRPr/>
                      </a:pPr>
                      <a:r>
                        <a:rPr lang="el-GR" sz="1200" b="1" dirty="0">
                          <a:effectLst/>
                          <a:latin typeface="Times New Roman" panose="02020603050405020304" pitchFamily="18" charset="0"/>
                          <a:ea typeface="Calibri" panose="020F0502020204030204" pitchFamily="34" charset="0"/>
                          <a:cs typeface="Calibri" panose="020F0502020204030204" pitchFamily="34" charset="0"/>
                        </a:rPr>
                        <a:t> </a:t>
                      </a:r>
                      <a:r>
                        <a:rPr kumimoji="0" lang="en-US" sz="1200" b="0" i="0" u="none" strike="noStrike" kern="1200" cap="none" spc="0" normalizeH="0" baseline="0" noProof="0" dirty="0">
                          <a:ln>
                            <a:noFill/>
                          </a:ln>
                          <a:solidFill>
                            <a:srgbClr val="231F20"/>
                          </a:solidFill>
                          <a:effectLst/>
                          <a:uLnTx/>
                          <a:uFillTx/>
                          <a:latin typeface="Calibri" panose="020F0502020204030204" pitchFamily="34" charset="0"/>
                          <a:ea typeface="Calibri" panose="020F0502020204030204" pitchFamily="34" charset="0"/>
                          <a:cs typeface="Times New Roman" panose="02020603050405020304" pitchFamily="18" charset="0"/>
                        </a:rPr>
                        <a:t>Π</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buNone/>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2230" marR="48260">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Επίτευξη ενεργειακής κλάσης «Β» τουλάχιστον στο 25% των ιδιόκτητων και εν χρήση δημόσιων και δημοτικών κτηρίων</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1916185"/>
                  </a:ext>
                </a:extLst>
              </a:tr>
              <a:tr h="1017393">
                <a:tc>
                  <a:txBody>
                    <a:bodyPr/>
                    <a:lstStyle/>
                    <a:p>
                      <a:pPr>
                        <a:buNone/>
                      </a:pPr>
                      <a:r>
                        <a:rPr lang="el-GR" sz="1200" dirty="0">
                          <a:effectLst/>
                          <a:latin typeface="Times New Roman" panose="02020603050405020304" pitchFamily="18"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1595" marR="45085" algn="just">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Μερίδιο συμμετοχής ΑΠΕ στη συνολική κατανάλωση ηλεκτρικής ενέργειας των υποδομών που εξυπηρετούν υπηρεσίες κοινής ωφέλειας (π.χ. αφαλατώσεις, αντλιοστάσια) τουλάχιστον 60%, που επιτυγχάνεται αποκλειστικά, μέσω επιτόπιων, ειδικά εγκατεστημένων για αυτόν τον σκοπό μονάδων, με την προϋπόθεση ότι διασφαλίζεται η ευστάθεια του συστήματος ηλεκτροδότησης, βάσει γνωμοδότησης του αρμόδιου Διαχειριστή του Ηλεκτρικού Συστήματος</a:t>
                      </a:r>
                      <a:endPar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61595" marR="45085">
                        <a:buNone/>
                      </a:pPr>
                      <a:endPar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61595" marR="45085" algn="just">
                        <a:buNone/>
                      </a:pPr>
                      <a:r>
                        <a:rPr lang="el-G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Από την αξιολόγηση των εναλλακτικών μέτρων προκύπτει ότι </a:t>
                      </a: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η εφαρμογή σχήματος </a:t>
                      </a:r>
                      <a:r>
                        <a:rPr lang="el-GR"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αυτοπαραγωγής</a:t>
                      </a: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με ενεργειακό συμψηφισμό (</a:t>
                      </a:r>
                      <a:r>
                        <a:rPr lang="el-GR"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net</a:t>
                      </a: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l-GR"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billing</a:t>
                      </a: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συγκεντρώνει τη μεγαλύτερη συνολική βαθμολογία.</a:t>
                      </a:r>
                      <a:r>
                        <a:rPr lang="el-G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Η λύση αυτή χαρακτηρίζεται από υψηλή τεχνολογική ωριμότητα και σχετικά απλή εφαρμογή, καθώς αφορά την </a:t>
                      </a: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εγκατάσταση </a:t>
                      </a:r>
                      <a:r>
                        <a:rPr lang="el-GR"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φωτοβολταϊκού</a:t>
                      </a: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σταθμού σε δημοτικό χώρο, με σκοπό την παραγωγή ηλεκτρικής ενέργειας που διοχετεύεται στο δίκτυο και συμψηφίζεται οικονομικά με την κατανάλωση των δημοτικών υποδομών, όπως αντλιοστάσια και γεωτρήσεις</a:t>
                      </a:r>
                      <a:r>
                        <a:rPr lang="el-GR" sz="12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40"/>
                        </a:spcBef>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620" algn="ctr">
                        <a:buNone/>
                      </a:pPr>
                      <a:r>
                        <a:rPr lang="en-US"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2230" marR="48260">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Μερίδιο συμμετοχής ΑΠΕ στη συνολική κατανάλωση ηλεκτρικής ενέργειας των υποδομών που εξυπηρετούν υπηρεσίες κοινής ωφέλειας (π.χ. αφαλατώσεις, αντλιοστάσια) τουλάχιστον 30%, που επιτυγχάνεται αποκλειστικά, μέσω επιτόπιων, ειδικά εγκατεστημένων για αυτόν τον σκοπό μονάδων, με την προϋπόθεση ότι διασφαλίζεται η ευστάθεια του συστήματος ηλεκτροδότησης, βάσει γνωμοδότησης του αρμόδιου Διαχειριστή του Ηλεκτρικού Συστήματος</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901733264"/>
                  </a:ext>
                </a:extLst>
              </a:tr>
            </a:tbl>
          </a:graphicData>
        </a:graphic>
      </p:graphicFrame>
    </p:spTree>
    <p:extLst>
      <p:ext uri="{BB962C8B-B14F-4D97-AF65-F5344CB8AC3E}">
        <p14:creationId xmlns:p14="http://schemas.microsoft.com/office/powerpoint/2010/main" val="329594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94094-A4F7-08B4-DC7F-93A5A645116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4572EB4-7C07-0D76-70F3-1E4B8741C376}"/>
              </a:ext>
            </a:extLst>
          </p:cNvPr>
          <p:cNvGraphicFramePr>
            <a:graphicFrameLocks noGrp="1"/>
          </p:cNvGraphicFramePr>
          <p:nvPr/>
        </p:nvGraphicFramePr>
        <p:xfrm>
          <a:off x="221742" y="1144460"/>
          <a:ext cx="11585448" cy="1254760"/>
        </p:xfrm>
        <a:graphic>
          <a:graphicData uri="http://schemas.openxmlformats.org/drawingml/2006/table">
            <a:tbl>
              <a:tblPr firstRow="1" firstCol="1" lastRow="1" lastCol="1" bandRow="1" bandCol="1"/>
              <a:tblGrid>
                <a:gridCol w="5212165">
                  <a:extLst>
                    <a:ext uri="{9D8B030D-6E8A-4147-A177-3AD203B41FA5}">
                      <a16:colId xmlns:a16="http://schemas.microsoft.com/office/drawing/2014/main" val="2192196259"/>
                    </a:ext>
                  </a:extLst>
                </a:gridCol>
                <a:gridCol w="1152539">
                  <a:extLst>
                    <a:ext uri="{9D8B030D-6E8A-4147-A177-3AD203B41FA5}">
                      <a16:colId xmlns:a16="http://schemas.microsoft.com/office/drawing/2014/main" val="2138409323"/>
                    </a:ext>
                  </a:extLst>
                </a:gridCol>
                <a:gridCol w="5220744">
                  <a:extLst>
                    <a:ext uri="{9D8B030D-6E8A-4147-A177-3AD203B41FA5}">
                      <a16:colId xmlns:a16="http://schemas.microsoft.com/office/drawing/2014/main" val="3452851139"/>
                    </a:ext>
                  </a:extLst>
                </a:gridCol>
              </a:tblGrid>
              <a:tr h="1254760">
                <a:tc>
                  <a:txBody>
                    <a:bodyPr/>
                    <a:lstStyle/>
                    <a:p>
                      <a:pPr marL="61595" marR="194945">
                        <a:buNone/>
                      </a:pPr>
                      <a:r>
                        <a:rPr lang="el-GR"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Εγκατάσταση δημοσίως προσβάσιμων σημείων φόρτισης (υλοποίηση των Σχεδίων Φόρτισης Ηλεκτρικών Οχημάτων - ΣΦΗΟ)</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55"/>
                        </a:spcBef>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7620" algn="ctr">
                        <a:buNone/>
                      </a:pP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2230" marR="198120">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Εγκατάσταση δημοσίως </a:t>
                      </a:r>
                      <a:r>
                        <a:rPr lang="el-GR"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προσβάσιμων</a:t>
                      </a: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σημείων φόρτισης (υλοποίηση των Σχεδίων Φόρτισης Ηλεκτρικών Οχημάτων - ΣΦΗΟ)</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740134195"/>
                  </a:ext>
                </a:extLst>
              </a:tr>
            </a:tbl>
          </a:graphicData>
        </a:graphic>
      </p:graphicFrame>
      <p:sp>
        <p:nvSpPr>
          <p:cNvPr id="4" name="TextBox 3">
            <a:extLst>
              <a:ext uri="{FF2B5EF4-FFF2-40B4-BE49-F238E27FC236}">
                <a16:creationId xmlns:a16="http://schemas.microsoft.com/office/drawing/2014/main" id="{02D48D58-ED29-D291-A2FF-93CEA5B3EE4A}"/>
              </a:ext>
            </a:extLst>
          </p:cNvPr>
          <p:cNvSpPr txBox="1"/>
          <p:nvPr/>
        </p:nvSpPr>
        <p:spPr>
          <a:xfrm>
            <a:off x="221742" y="233726"/>
            <a:ext cx="609447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0070C0"/>
                </a:solidFill>
                <a:effectLst/>
                <a:uLnTx/>
                <a:uFillTx/>
                <a:latin typeface="Aptos Narrow" panose="020B0004020202020204" pitchFamily="34" charset="0"/>
                <a:ea typeface="+mn-ea"/>
                <a:cs typeface="+mn-cs"/>
              </a:rPr>
              <a:t>Π1) Ενεργειακή μετάβαση – Οδικές Μεταφορές</a:t>
            </a:r>
            <a:endParaRPr kumimoji="0" lang="en-US" sz="1600" b="0" i="0" u="none" strike="noStrike" kern="1200" cap="none" spc="0" normalizeH="0" baseline="0" noProof="0" dirty="0">
              <a:ln>
                <a:noFill/>
              </a:ln>
              <a:solidFill>
                <a:srgbClr val="0070C0"/>
              </a:solidFill>
              <a:effectLst/>
              <a:uLnTx/>
              <a:uFillTx/>
              <a:latin typeface="Gill Sans MT"/>
              <a:ea typeface="+mn-ea"/>
              <a:cs typeface="+mn-cs"/>
            </a:endParaRPr>
          </a:p>
        </p:txBody>
      </p:sp>
      <p:sp>
        <p:nvSpPr>
          <p:cNvPr id="5" name="TextBox 4">
            <a:extLst>
              <a:ext uri="{FF2B5EF4-FFF2-40B4-BE49-F238E27FC236}">
                <a16:creationId xmlns:a16="http://schemas.microsoft.com/office/drawing/2014/main" id="{E502A4DE-262C-EBE3-A810-B503A7305615}"/>
              </a:ext>
            </a:extLst>
          </p:cNvPr>
          <p:cNvSpPr txBox="1"/>
          <p:nvPr/>
        </p:nvSpPr>
        <p:spPr>
          <a:xfrm>
            <a:off x="75438" y="2971400"/>
            <a:ext cx="11731752" cy="16076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Ο Δήμος ΗΝ Κάσου έχει ήδη καταρτίσει ΣΦΗΟ. </a:t>
            </a:r>
            <a:r>
              <a:rPr kumimoji="0" lang="el-G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Για μικρά νησιά με πληθυσμό και μέγεθος αντίστοιχο της Κάσου, η δημιουργία ενός περιορισμένου αριθμού δημόσιων σημείων φόρτισης μπορεί να καλύψει επαρκώς τις βασικές ανάγκες μετακίνησης. Στο πλαίσιο αυτό, θα μπορούσε να εξεταστεί η εγκατάσταση 2 έως 3 δημόσιων φορτιστών ηλεκτρικών οχημάτων σε στρατηγικές θέσεις του νησιού, όπως:</a:t>
            </a:r>
            <a:endParaRPr kumimoji="0" lang="en-US"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στο λιμάνι του </a:t>
            </a:r>
            <a:r>
              <a:rPr kumimoji="0" lang="el-GR" sz="1400" b="0"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Φρυ</a:t>
            </a:r>
            <a:r>
              <a:rPr kumimoji="0" lang="el-G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που αποτελεί το βασικό σημείο εισόδου στο νησί,</a:t>
            </a:r>
            <a:endParaRPr kumimoji="0" lang="en-US"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στον κεντρικό οικισμό, όπου συγκεντρώνεται σημαντικό μέρος των δραστηριοτήτων του νησιού,</a:t>
            </a:r>
            <a:endParaRPr kumimoji="0" lang="en-US"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σε δημοτικό χώρο στάθμευσης ή κοντά σε δημοτικές υπηρεσίες, ώστε να εξυπηρετούνται τόσο οι κάτοικοι όσο και οι επισκέπτες.</a:t>
            </a:r>
            <a:endParaRPr kumimoji="0" lang="en-US"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US" sz="1400" b="1" i="0" u="none" strike="noStrike" kern="100" cap="none" spc="0" normalizeH="0" baseline="0" noProof="0" dirty="0">
              <a:ln>
                <a:noFill/>
              </a:ln>
              <a:solidFill>
                <a:srgbClr val="FF0000"/>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69329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7277E-E46E-0245-6AFB-180D427A990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8CC4062-BCAB-285A-2BAE-3A5A116F9607}"/>
              </a:ext>
            </a:extLst>
          </p:cNvPr>
          <p:cNvSpPr txBox="1"/>
          <p:nvPr/>
        </p:nvSpPr>
        <p:spPr>
          <a:xfrm>
            <a:off x="203454" y="1036022"/>
            <a:ext cx="6094476" cy="6283002"/>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l-GR" sz="1400" b="0" i="0" u="none" strike="noStrike" kern="100" cap="none" spc="0" normalizeH="0" baseline="0" noProof="0" dirty="0">
                <a:ln>
                  <a:noFill/>
                </a:ln>
                <a:solidFill>
                  <a:srgbClr val="215E99"/>
                </a:solidFill>
                <a:effectLst/>
                <a:uLnTx/>
                <a:uFillTx/>
                <a:latin typeface="Aptos" panose="020B0004020202020204" pitchFamily="34" charset="0"/>
                <a:ea typeface="Aptos" panose="020B0004020202020204" pitchFamily="34" charset="0"/>
                <a:cs typeface="Times New Roman" panose="02020603050405020304" pitchFamily="18" charset="0"/>
              </a:rPr>
              <a:t>Πυλώνας 1 	Ενεργειακή Μετάβαση</a:t>
            </a:r>
            <a:endParaRPr kumimoji="0" lang="en-US" sz="14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l-GR" sz="1400" b="1"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ΣΤΟΧΟΙ</a:t>
            </a:r>
            <a:endParaRPr kumimoji="0" lang="en-US" sz="14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el-GR" sz="1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Το μερίδιο των ηλεκτρικών οχημάτων και οχημάτων χαμηλών εκπομπών διοξειδίου του άνθρακα (CO2) στο συνολικό στόλο των δημοσίων οχημάτων (με εξαίρεση πυροσβεστικά και απορριμματοφόρα οχήματα) να ανέρχεται τουλάχιστον στο 50% </a:t>
            </a:r>
            <a:r>
              <a:rPr kumimoji="0" lang="el-GR" sz="1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(15 βαθμοί)</a:t>
            </a: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el-GR" sz="1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Το μερίδιο των ηλεκτρικών οχημάτων και οχημάτων μηδενικών εκπομπών CO2 στο συνολικό στόλο των ταξί και ενοικιαζόμενων οχημάτων να ανέρχεται τουλάχιστον στο 30% </a:t>
            </a:r>
            <a:r>
              <a:rPr kumimoji="0" lang="el-GR" sz="1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(16 βαθμοί)</a:t>
            </a: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lang="el-GR"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Το μερίδιο των ηλεκτρικών επιβατικών οχημάτων και επιβατικών οχημάτων χαμηλών εκπομπών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CO</a:t>
            </a:r>
            <a:r>
              <a:rPr lang="el-GR" sz="1400" baseline="-250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2</a:t>
            </a:r>
            <a:r>
              <a:rPr lang="el-GR"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ιδιωτικής χρήσης στις ετήσιες νέες ταξινομήσεις ιδιωτικών οχημάτων να ανέρχεται τουλάχιστον στο 30% </a:t>
            </a:r>
            <a:r>
              <a:rPr kumimoji="0" lang="el-GR" sz="1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(16 βαθμοί)</a:t>
            </a:r>
            <a:endParaRPr lang="el-GR"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lang="el-GR"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Υλοποίηση έργων βιώσιμης αστικής κινητικότητας στο πλαίσιο του Σχεδίου Βιώσιμης Αστικής Κινητικότητας (ΣΒΑΚ) συμπεριλαμβανομένων υποδομών (π.χ. </a:t>
            </a:r>
            <a:r>
              <a:rPr lang="el-GR" sz="1400" dirty="0" err="1">
                <a:solidFill>
                  <a:srgbClr val="231F20"/>
                </a:solidFill>
                <a:effectLst/>
                <a:latin typeface="Calibri" panose="020F0502020204030204" pitchFamily="34" charset="0"/>
                <a:ea typeface="Calibri" panose="020F0502020204030204" pitchFamily="34" charset="0"/>
                <a:cs typeface="Calibri" panose="020F0502020204030204" pitchFamily="34" charset="0"/>
              </a:rPr>
              <a:t>ποδηλατόδρομος</a:t>
            </a:r>
            <a:r>
              <a:rPr lang="el-GR"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πεζόδρομος) και μέσων (π.χ. ΜΜΜ, συμβατικά και ηλεκτρικά ποδήλατα, πατίνια) [συγκέντρωση 25%, 50%, 75%, ή 100% των βαθμών βάσει του ποσοστού υλοποίησης του</a:t>
            </a:r>
            <a:r>
              <a:rPr lang="el-GR"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l-GR"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ΣΒΑΚ] </a:t>
            </a:r>
            <a:r>
              <a:rPr kumimoji="0" lang="el-GR" sz="1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(16 βαθμοί)</a:t>
            </a:r>
            <a:endParaRPr lang="el-GR"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lang="en-US" sz="1400" dirty="0" err="1">
                <a:solidFill>
                  <a:srgbClr val="231F20"/>
                </a:solidFill>
                <a:effectLst/>
                <a:latin typeface="Calibri" panose="020F0502020204030204" pitchFamily="34" charset="0"/>
                <a:ea typeface="Calibri" panose="020F0502020204030204" pitchFamily="34" charset="0"/>
                <a:cs typeface="Calibri" panose="020F0502020204030204" pitchFamily="34" charset="0"/>
              </a:rPr>
              <a:t>Θέσ</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πιση ζωνών χαμηλών εκπομπών</a:t>
            </a:r>
            <a:r>
              <a:rPr lang="el-GR"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kumimoji="0" lang="el-GR" sz="1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(3 βαθμοί)</a:t>
            </a:r>
            <a:endParaRPr lang="el-GR"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el-GR" sz="1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Οι λιμένες του Διευρωπαϊκού Δικτύου Μεταφορών (ΔΕΔ-Μ) να είναι εξοπλισμένοι για την από ξηράς παροχή ηλεκτρικής ενέργειας </a:t>
            </a:r>
            <a:r>
              <a:rPr kumimoji="0" lang="el-GR" sz="1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(8 βαθμοί)</a:t>
            </a:r>
            <a:endParaRPr kumimoji="0" lang="el-GR" sz="1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el-GR" sz="1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Εισαγωγή διαπεριφερειακών / </a:t>
            </a:r>
            <a:r>
              <a:rPr kumimoji="0" lang="el-GR" sz="1400" b="0" i="0" u="none" strike="noStrike" kern="1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διανησιωτικών</a:t>
            </a:r>
            <a:r>
              <a:rPr kumimoji="0" lang="el-GR" sz="14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ακτοπλοϊκών συνδέσεων με αξιοποίηση πράσινων τεχνολογιών ή/και εξηλεκτρισμό γραμμής θαλάσσιας διασύνδεσης </a:t>
            </a:r>
            <a:r>
              <a:rPr kumimoji="0" lang="el-GR" sz="1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(15 βαθμοί)</a:t>
            </a: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endParaRPr kumimoji="0" lang="el-GR" sz="14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l-GR" sz="1400" b="0" i="0" u="none" strike="noStrike" kern="100" cap="none" spc="0" normalizeH="0" baseline="0" noProof="0" dirty="0">
                <a:ln>
                  <a:noFill/>
                </a:ln>
                <a:solidFill>
                  <a:srgbClr val="215E99"/>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US" sz="14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2784A96-E066-A145-5C84-BB7B15DA406A}"/>
              </a:ext>
            </a:extLst>
          </p:cNvPr>
          <p:cNvSpPr txBox="1"/>
          <p:nvPr/>
        </p:nvSpPr>
        <p:spPr>
          <a:xfrm>
            <a:off x="7984998" y="2555608"/>
            <a:ext cx="2494026" cy="77752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l-GR" sz="1800" b="0" i="0" u="none" strike="noStrike" kern="100" cap="none" spc="0" normalizeH="0" baseline="0" noProof="0" dirty="0">
                <a:ln>
                  <a:noFill/>
                </a:ln>
                <a:solidFill>
                  <a:srgbClr val="215E99"/>
                </a:solidFill>
                <a:effectLst/>
                <a:uLnTx/>
                <a:uFillTx/>
                <a:latin typeface="Aptos" panose="020B0004020202020204" pitchFamily="34" charset="0"/>
                <a:ea typeface="Aptos" panose="020B0004020202020204" pitchFamily="34" charset="0"/>
                <a:cs typeface="Times New Roman" panose="02020603050405020304" pitchFamily="18" charset="0"/>
              </a:rPr>
              <a:t>Ενδιάμεσος Στόχος: 20</a:t>
            </a:r>
            <a:endParaRPr kumimoji="0" lang="en-US" sz="105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l-GR" sz="1800" b="0" i="0" u="none" strike="noStrike" kern="100" cap="none" spc="0" normalizeH="0" baseline="0" noProof="0" dirty="0">
                <a:ln>
                  <a:noFill/>
                </a:ln>
                <a:solidFill>
                  <a:srgbClr val="215E99"/>
                </a:solidFill>
                <a:effectLst/>
                <a:uLnTx/>
                <a:uFillTx/>
                <a:latin typeface="Aptos" panose="020B0004020202020204" pitchFamily="34" charset="0"/>
                <a:ea typeface="Aptos" panose="020B0004020202020204" pitchFamily="34" charset="0"/>
                <a:cs typeface="Times New Roman" panose="02020603050405020304" pitchFamily="18" charset="0"/>
              </a:rPr>
              <a:t>Τελικός Στόχος: 40</a:t>
            </a:r>
            <a:endParaRPr kumimoji="0" lang="en-US" sz="105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E26C836-D405-6BAA-5701-198086E62CAB}"/>
              </a:ext>
            </a:extLst>
          </p:cNvPr>
          <p:cNvSpPr txBox="1"/>
          <p:nvPr/>
        </p:nvSpPr>
        <p:spPr>
          <a:xfrm>
            <a:off x="0" y="276977"/>
            <a:ext cx="12192000" cy="378565"/>
          </a:xfrm>
          <a:prstGeom prst="rect">
            <a:avLst/>
          </a:prstGeom>
          <a:solidFill>
            <a:schemeClr val="tx2">
              <a:lumMod val="40000"/>
              <a:lumOff val="60000"/>
            </a:schemeClr>
          </a:solid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l-GR" b="1"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Times New Roman" panose="02020603050405020304" pitchFamily="18" charset="0"/>
              </a:rPr>
              <a:t>Επιλεγμένοι στόχοι</a:t>
            </a:r>
            <a:endParaRPr kumimoji="0" lang="en-US" b="1"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73838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2F2A8-F744-0A77-9880-58F6FCEED97C}"/>
              </a:ext>
            </a:extLst>
          </p:cNvPr>
          <p:cNvSpPr txBox="1"/>
          <p:nvPr/>
        </p:nvSpPr>
        <p:spPr>
          <a:xfrm>
            <a:off x="221742" y="233726"/>
            <a:ext cx="609447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0070C0"/>
                </a:solidFill>
                <a:effectLst/>
                <a:uLnTx/>
                <a:uFillTx/>
                <a:latin typeface="Aptos Narrow" panose="020B0004020202020204" pitchFamily="34" charset="0"/>
                <a:ea typeface="+mn-ea"/>
                <a:cs typeface="+mn-cs"/>
              </a:rPr>
              <a:t>ΠΥΛΩΝΑΣ </a:t>
            </a:r>
            <a:r>
              <a:rPr kumimoji="0" lang="en-US" sz="1600" b="1" i="0" u="none" strike="noStrike" kern="1200" cap="none" spc="0" normalizeH="0" baseline="0" noProof="0" dirty="0">
                <a:ln>
                  <a:noFill/>
                </a:ln>
                <a:solidFill>
                  <a:srgbClr val="0070C0"/>
                </a:solidFill>
                <a:effectLst/>
                <a:uLnTx/>
                <a:uFillTx/>
                <a:latin typeface="Aptos Narrow" panose="020B0004020202020204" pitchFamily="34" charset="0"/>
                <a:ea typeface="+mn-ea"/>
                <a:cs typeface="+mn-cs"/>
              </a:rPr>
              <a:t>1</a:t>
            </a:r>
            <a:r>
              <a:rPr kumimoji="0" lang="el-GR" sz="1600" b="1" i="0" u="none" strike="noStrike" kern="1200" cap="none" spc="0" normalizeH="0" baseline="0" noProof="0" dirty="0">
                <a:ln>
                  <a:noFill/>
                </a:ln>
                <a:solidFill>
                  <a:srgbClr val="0070C0"/>
                </a:solidFill>
                <a:effectLst/>
                <a:uLnTx/>
                <a:uFillTx/>
                <a:latin typeface="Aptos Narrow" panose="020B0004020202020204" pitchFamily="34" charset="0"/>
                <a:ea typeface="+mn-ea"/>
                <a:cs typeface="+mn-cs"/>
              </a:rPr>
              <a:t> ΕΝΕΡΓΕΙΑΚΗ ΜΕΤΑΒΑΣΗ</a:t>
            </a:r>
            <a:endParaRPr kumimoji="0" lang="en-US" sz="1600" b="0" i="0" u="none" strike="noStrike" kern="1200" cap="none" spc="0" normalizeH="0" baseline="0" noProof="0" dirty="0">
              <a:ln>
                <a:noFill/>
              </a:ln>
              <a:solidFill>
                <a:srgbClr val="0070C0"/>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4143A98D-DCCC-D56D-9107-54092BEC3060}"/>
              </a:ext>
            </a:extLst>
          </p:cNvPr>
          <p:cNvSpPr txBox="1"/>
          <p:nvPr/>
        </p:nvSpPr>
        <p:spPr>
          <a:xfrm>
            <a:off x="-630936" y="918775"/>
            <a:ext cx="12701016" cy="674928"/>
          </a:xfrm>
          <a:prstGeom prst="rect">
            <a:avLst/>
          </a:prstGeom>
          <a:noFill/>
        </p:spPr>
        <p:txBody>
          <a:bodyPr wrap="square">
            <a:spAutoFit/>
          </a:bodyPr>
          <a:lstStyle/>
          <a:p>
            <a:pPr marL="1143000" lvl="2" indent="-228600" algn="just">
              <a:lnSpc>
                <a:spcPct val="107000"/>
              </a:lnSpc>
              <a:spcBef>
                <a:spcPts val="800"/>
              </a:spcBef>
              <a:spcAft>
                <a:spcPts val="400"/>
              </a:spcAft>
              <a:buFont typeface="+mj-lt"/>
              <a:buAutoNum type="arabicPeriod"/>
            </a:pPr>
            <a:r>
              <a:rPr lang="el-GR" sz="18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Ειδικός στόχος: Αύξησή του μεριδίου των ηλεκτρικών οχημάτων και οχημάτων χαμηλών εκπομπών διοξειδίου του άνθρακα (CO2) στο συνολικό στόλο των δημοσίων οχημάτων.</a:t>
            </a:r>
            <a:r>
              <a:rPr lang="en-US" sz="18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 (15 </a:t>
            </a:r>
            <a:r>
              <a:rPr lang="el-GR" sz="18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βαθμοί)</a:t>
            </a:r>
            <a:endParaRPr lang="en-US" sz="18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325CEF3-4F59-D3EB-6C07-0AD5713B0528}"/>
              </a:ext>
            </a:extLst>
          </p:cNvPr>
          <p:cNvSpPr txBox="1"/>
          <p:nvPr/>
        </p:nvSpPr>
        <p:spPr>
          <a:xfrm>
            <a:off x="301752" y="1593703"/>
            <a:ext cx="11890248" cy="1600438"/>
          </a:xfrm>
          <a:prstGeom prst="rect">
            <a:avLst/>
          </a:prstGeom>
          <a:noFill/>
        </p:spPr>
        <p:txBody>
          <a:bodyPr wrap="square">
            <a:spAutoFit/>
          </a:bodyPr>
          <a:lstStyle/>
          <a:p>
            <a:pPr algn="just"/>
            <a:r>
              <a:rPr lang="el-GR" sz="1400" dirty="0">
                <a:solidFill>
                  <a:srgbClr val="FF0000"/>
                </a:solidFill>
                <a:latin typeface="Calibri" panose="020F0502020204030204" pitchFamily="34" charset="0"/>
                <a:ea typeface="Calibri" panose="020F0502020204030204" pitchFamily="34" charset="0"/>
                <a:cs typeface="Calibri" panose="020F0502020204030204" pitchFamily="34" charset="0"/>
              </a:rPr>
              <a:t>Η επίτευξη των στόχων που τίθενται στο πλαίσιο της ενεργειακής μετάβασης μπορεί να επιτευχθεί μέσω </a:t>
            </a:r>
            <a:r>
              <a:rPr lang="el-GR" sz="1400" b="1" dirty="0">
                <a:solidFill>
                  <a:srgbClr val="FF0000"/>
                </a:solidFill>
                <a:latin typeface="Calibri" panose="020F0502020204030204" pitchFamily="34" charset="0"/>
                <a:ea typeface="Calibri" panose="020F0502020204030204" pitchFamily="34" charset="0"/>
                <a:cs typeface="Calibri" panose="020F0502020204030204" pitchFamily="34" charset="0"/>
              </a:rPr>
              <a:t>της σταδιακής αντικατάστασης </a:t>
            </a:r>
            <a:r>
              <a:rPr lang="el-GR" sz="1400" dirty="0">
                <a:solidFill>
                  <a:srgbClr val="FF0000"/>
                </a:solidFill>
                <a:latin typeface="Calibri" panose="020F0502020204030204" pitchFamily="34" charset="0"/>
                <a:ea typeface="Calibri" panose="020F0502020204030204" pitchFamily="34" charset="0"/>
                <a:cs typeface="Calibri" panose="020F0502020204030204" pitchFamily="34" charset="0"/>
              </a:rPr>
              <a:t>μέρους των υφιστάμενων δημοτικών οχημάτων με ηλεκτρικά ή οχήματα χαμηλών εκπομπών διοξειδίου του άνθρακα. Με βάση τα στοιχεία του δημοτικού στόλου που παρουσιάζονται στον Πίνακα Χ, ο Δήμος Ηρωικής Νήσου Κάσου διαθέτει περίπου 13 οχήματα και μηχανήματα που χρησιμοποιούνται για τις ανάγκες των δημοτικών υπηρεσιών. Συγκεκριμένα:</a:t>
            </a:r>
          </a:p>
          <a:p>
            <a:pPr algn="just"/>
            <a:r>
              <a:rPr lang="el-GR" sz="1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l-GR" sz="1400" b="1" dirty="0">
                <a:solidFill>
                  <a:srgbClr val="FF0000"/>
                </a:solidFill>
                <a:latin typeface="Calibri" panose="020F0502020204030204" pitchFamily="34" charset="0"/>
                <a:ea typeface="Calibri" panose="020F0502020204030204" pitchFamily="34" charset="0"/>
                <a:cs typeface="Calibri" panose="020F0502020204030204" pitchFamily="34" charset="0"/>
              </a:rPr>
              <a:t>για έναν δημοτικό στόλο της τάξης των 13 οχημάτων, η επίτευξη του ενδιάμεσου στόχου (25%) αντιστοιχεί περίπου στην αντικατάσταση 3 οχημάτων με ηλεκτρικά ή οχήματα χαμηλών εκπομπών,</a:t>
            </a:r>
          </a:p>
          <a:p>
            <a:pPr algn="just"/>
            <a:r>
              <a:rPr lang="el-GR"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ενώ η επίτευξη του τελικού στόχου (50%) αντιστοιχεί περίπου στην αντικατάσταση 6 έως 7 οχημάτων.</a:t>
            </a:r>
          </a:p>
        </p:txBody>
      </p:sp>
      <p:sp>
        <p:nvSpPr>
          <p:cNvPr id="11" name="TextBox 10">
            <a:extLst>
              <a:ext uri="{FF2B5EF4-FFF2-40B4-BE49-F238E27FC236}">
                <a16:creationId xmlns:a16="http://schemas.microsoft.com/office/drawing/2014/main" id="{B85EA3F7-B528-7546-1810-AD362FF464F6}"/>
              </a:ext>
            </a:extLst>
          </p:cNvPr>
          <p:cNvSpPr txBox="1"/>
          <p:nvPr/>
        </p:nvSpPr>
        <p:spPr>
          <a:xfrm>
            <a:off x="-832104" y="3429000"/>
            <a:ext cx="13024104" cy="674928"/>
          </a:xfrm>
          <a:prstGeom prst="rect">
            <a:avLst/>
          </a:prstGeom>
          <a:noFill/>
        </p:spPr>
        <p:txBody>
          <a:bodyPr wrap="square">
            <a:spAutoFit/>
          </a:bodyPr>
          <a:lstStyle/>
          <a:p>
            <a:pPr lvl="2" algn="just">
              <a:lnSpc>
                <a:spcPct val="107000"/>
              </a:lnSpc>
              <a:spcBef>
                <a:spcPts val="800"/>
              </a:spcBef>
              <a:spcAft>
                <a:spcPts val="400"/>
              </a:spcAft>
            </a:pPr>
            <a:r>
              <a:rPr lang="el-GR" sz="18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2. Ειδικός στόχος: Αύξηση το μεριδίου των ηλεκτρικών οχημάτων και οχημάτων μηδενικών εκπομπών CO2 στο συνολικό στόλο των ταξί και ενοικιαζόμενων οχημάτων. (16 βαθμοί)</a:t>
            </a:r>
            <a:endParaRPr lang="en-US" sz="18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476C8DE-368B-7AD3-692C-86339D11E118}"/>
              </a:ext>
            </a:extLst>
          </p:cNvPr>
          <p:cNvSpPr txBox="1"/>
          <p:nvPr/>
        </p:nvSpPr>
        <p:spPr>
          <a:xfrm>
            <a:off x="179832" y="4229219"/>
            <a:ext cx="11890248" cy="1815882"/>
          </a:xfrm>
          <a:prstGeom prst="rect">
            <a:avLst/>
          </a:prstGeom>
          <a:noFill/>
        </p:spPr>
        <p:txBody>
          <a:bodyPr wrap="square">
            <a:spAutoFit/>
          </a:bodyPr>
          <a:lstStyle/>
          <a:p>
            <a:pPr algn="just"/>
            <a:r>
              <a:rPr lang="el-GR" sz="1400" dirty="0">
                <a:solidFill>
                  <a:srgbClr val="FF0000"/>
                </a:solidFill>
                <a:latin typeface="Calibri" panose="020F0502020204030204" pitchFamily="34" charset="0"/>
                <a:ea typeface="Calibri" panose="020F0502020204030204" pitchFamily="34" charset="0"/>
                <a:cs typeface="Calibri" panose="020F0502020204030204" pitchFamily="34" charset="0"/>
              </a:rPr>
              <a:t>Τα οχήματα χαμηλών ή μηδενικών εκπομπών ανέρχονται συνολικά </a:t>
            </a:r>
            <a:r>
              <a:rPr lang="el-GR" sz="1400" b="1" dirty="0">
                <a:solidFill>
                  <a:srgbClr val="FF0000"/>
                </a:solidFill>
                <a:latin typeface="Calibri" panose="020F0502020204030204" pitchFamily="34" charset="0"/>
                <a:ea typeface="Calibri" panose="020F0502020204030204" pitchFamily="34" charset="0"/>
                <a:cs typeface="Calibri" panose="020F0502020204030204" pitchFamily="34" charset="0"/>
              </a:rPr>
              <a:t>σε 9 οχήματα, τα οποία αντιστοιχούν σε περίπου 36% του συνολικού στόλου ενοικιαζόμενων οχημάτων στο νησί. Το ποσοστό αυτό υπερβαίνει ήδη τόσο τον ενδιάμεσο στόχο (15%) όσο και τον τελικό στόχο (30%) που τίθεται στο πλαίσιο της πρωτοβουλίας GR-</a:t>
            </a:r>
            <a:r>
              <a:rPr lang="el-GR" sz="1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eco</a:t>
            </a:r>
            <a:r>
              <a:rPr lang="el-GR"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l-GR" sz="1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Islands</a:t>
            </a:r>
            <a:r>
              <a:rPr lang="el-GR"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για την αύξηση του μεριδίου οχημάτων χαμηλών ή μηδενικών εκπομπών στον στόλο ταξί και ενοικιαζόμενων οχημάτων.</a:t>
            </a:r>
          </a:p>
          <a:p>
            <a:pPr algn="just"/>
            <a:r>
              <a:rPr lang="el-GR" sz="1400" dirty="0">
                <a:solidFill>
                  <a:srgbClr val="FF0000"/>
                </a:solidFill>
                <a:latin typeface="Calibri" panose="020F0502020204030204" pitchFamily="34" charset="0"/>
                <a:ea typeface="Calibri" panose="020F0502020204030204" pitchFamily="34" charset="0"/>
                <a:cs typeface="Calibri" panose="020F0502020204030204" pitchFamily="34" charset="0"/>
              </a:rPr>
              <a:t>Παρότι ο στόχος μπορεί να θεωρηθεί σε μεγάλο βαθμό ήδη </a:t>
            </a:r>
            <a:r>
              <a:rPr lang="el-GR" sz="1400" dirty="0" err="1">
                <a:solidFill>
                  <a:srgbClr val="FF0000"/>
                </a:solidFill>
                <a:latin typeface="Calibri" panose="020F0502020204030204" pitchFamily="34" charset="0"/>
                <a:ea typeface="Calibri" panose="020F0502020204030204" pitchFamily="34" charset="0"/>
                <a:cs typeface="Calibri" panose="020F0502020204030204" pitchFamily="34" charset="0"/>
              </a:rPr>
              <a:t>επιτευγμένος</a:t>
            </a:r>
            <a:r>
              <a:rPr lang="el-GR" sz="1400" dirty="0">
                <a:solidFill>
                  <a:srgbClr val="FF0000"/>
                </a:solidFill>
                <a:latin typeface="Calibri" panose="020F0502020204030204" pitchFamily="34" charset="0"/>
                <a:ea typeface="Calibri" panose="020F0502020204030204" pitchFamily="34" charset="0"/>
                <a:cs typeface="Calibri" panose="020F0502020204030204" pitchFamily="34" charset="0"/>
              </a:rPr>
              <a:t>, η περαιτέρω διείσδυση ηλεκτρικών οχημάτων στο νησί μπορεί να ενισχυθεί μέσω της σταδιακής αντικατάστασης συμβατικών οχημάτων κατά την ανανέωση του στόλου των επαγγελματιών. Παράλληλα, η ανάπτυξη δημόσιων υποδομών φόρτισης στο νησί, όπως εξετάζεται σε προηγούμενο στόχο της παρούσας μελέτης, αποτελεί βασική προϋπόθεση για την περαιτέρω ανάπτυξη της ηλεκτροκίνησης στον συγκεκριμένο τομέα.</a:t>
            </a:r>
          </a:p>
        </p:txBody>
      </p:sp>
    </p:spTree>
    <p:extLst>
      <p:ext uri="{BB962C8B-B14F-4D97-AF65-F5344CB8AC3E}">
        <p14:creationId xmlns:p14="http://schemas.microsoft.com/office/powerpoint/2010/main" val="4005529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81FD6-C171-2C17-D6AC-6AB9414EA36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11591EC-229A-33E6-DD1A-A81767DF3A46}"/>
              </a:ext>
            </a:extLst>
          </p:cNvPr>
          <p:cNvSpPr txBox="1"/>
          <p:nvPr/>
        </p:nvSpPr>
        <p:spPr>
          <a:xfrm>
            <a:off x="221742" y="233726"/>
            <a:ext cx="609447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0070C0"/>
                </a:solidFill>
                <a:effectLst/>
                <a:uLnTx/>
                <a:uFillTx/>
                <a:latin typeface="Aptos Narrow" panose="020B0004020202020204" pitchFamily="34" charset="0"/>
                <a:ea typeface="+mn-ea"/>
                <a:cs typeface="+mn-cs"/>
              </a:rPr>
              <a:t>ΠΥΛΩΝΑΣ </a:t>
            </a:r>
            <a:r>
              <a:rPr kumimoji="0" lang="en-US" sz="1600" b="1" i="0" u="none" strike="noStrike" kern="1200" cap="none" spc="0" normalizeH="0" baseline="0" noProof="0" dirty="0">
                <a:ln>
                  <a:noFill/>
                </a:ln>
                <a:solidFill>
                  <a:srgbClr val="0070C0"/>
                </a:solidFill>
                <a:effectLst/>
                <a:uLnTx/>
                <a:uFillTx/>
                <a:latin typeface="Aptos Narrow" panose="020B0004020202020204" pitchFamily="34" charset="0"/>
                <a:ea typeface="+mn-ea"/>
                <a:cs typeface="+mn-cs"/>
              </a:rPr>
              <a:t>1</a:t>
            </a:r>
            <a:r>
              <a:rPr kumimoji="0" lang="el-GR" sz="1600" b="1" i="0" u="none" strike="noStrike" kern="1200" cap="none" spc="0" normalizeH="0" baseline="0" noProof="0" dirty="0">
                <a:ln>
                  <a:noFill/>
                </a:ln>
                <a:solidFill>
                  <a:srgbClr val="0070C0"/>
                </a:solidFill>
                <a:effectLst/>
                <a:uLnTx/>
                <a:uFillTx/>
                <a:latin typeface="Aptos Narrow" panose="020B0004020202020204" pitchFamily="34" charset="0"/>
                <a:ea typeface="+mn-ea"/>
                <a:cs typeface="+mn-cs"/>
              </a:rPr>
              <a:t> ΕΝΕΡΓΕΙΑΚΗ ΜΕΤΑΒΑΣΗ</a:t>
            </a:r>
            <a:endParaRPr kumimoji="0" lang="en-US" sz="1600" b="0" i="0" u="none" strike="noStrike" kern="1200" cap="none" spc="0" normalizeH="0" baseline="0" noProof="0" dirty="0">
              <a:ln>
                <a:noFill/>
              </a:ln>
              <a:solidFill>
                <a:srgbClr val="0070C0"/>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48572F2E-42C3-5786-E141-57E7E779EECB}"/>
              </a:ext>
            </a:extLst>
          </p:cNvPr>
          <p:cNvSpPr txBox="1"/>
          <p:nvPr/>
        </p:nvSpPr>
        <p:spPr>
          <a:xfrm>
            <a:off x="-630936" y="918775"/>
            <a:ext cx="12701016" cy="674928"/>
          </a:xfrm>
          <a:prstGeom prst="rect">
            <a:avLst/>
          </a:prstGeom>
          <a:noFill/>
        </p:spPr>
        <p:txBody>
          <a:bodyPr wrap="square">
            <a:spAutoFit/>
          </a:bodyPr>
          <a:lstStyle/>
          <a:p>
            <a:pPr marR="0" lvl="2" algn="just" defTabSz="914400" rtl="0" eaLnBrk="1" fontAlgn="auto" latinLnBrk="0" hangingPunct="1">
              <a:lnSpc>
                <a:spcPct val="107000"/>
              </a:lnSpc>
              <a:spcBef>
                <a:spcPts val="800"/>
              </a:spcBef>
              <a:spcAft>
                <a:spcPts val="400"/>
              </a:spcAft>
              <a:buClrTx/>
              <a:buSzTx/>
              <a:tabLst/>
              <a:defRPr/>
            </a:pPr>
            <a:r>
              <a:rPr kumimoji="0" lang="el-GR" sz="1800" b="1" i="0" u="none" strike="noStrike" kern="100" cap="none" spc="0" normalizeH="0" baseline="0" noProof="0" dirty="0">
                <a:ln>
                  <a:noFill/>
                </a:ln>
                <a:solidFill>
                  <a:srgbClr val="0F4761"/>
                </a:solidFill>
                <a:effectLst/>
                <a:uLnTx/>
                <a:uFillTx/>
                <a:latin typeface="Aptos" panose="020B0004020202020204" pitchFamily="34" charset="0"/>
                <a:ea typeface="Times New Roman" panose="02020603050405020304" pitchFamily="18" charset="0"/>
                <a:cs typeface="Times New Roman" panose="02020603050405020304" pitchFamily="18" charset="0"/>
              </a:rPr>
              <a:t>3. Ειδικός στόχος: Υλοποίηση έργων βιώσιμης αστικής κινητικότητας στο πλαίσιο του Σχεδίου Βιώσιμης Αστικής Κινητικότητας (ΣΒΑΚ) συμπεριλαμβανομένων υποδομών και μέσων.</a:t>
            </a:r>
            <a:r>
              <a:rPr kumimoji="0" lang="en-US" sz="1800" b="1" i="0" u="none" strike="noStrike" kern="100" cap="none" spc="0" normalizeH="0" baseline="0" noProof="0" dirty="0">
                <a:ln>
                  <a:noFill/>
                </a:ln>
                <a:solidFill>
                  <a:srgbClr val="0F4761"/>
                </a:solidFill>
                <a:effectLst/>
                <a:uLnTx/>
                <a:uFillTx/>
                <a:latin typeface="Aptos" panose="020B0004020202020204" pitchFamily="34" charset="0"/>
                <a:ea typeface="Times New Roman" panose="02020603050405020304" pitchFamily="18" charset="0"/>
                <a:cs typeface="Times New Roman" panose="02020603050405020304" pitchFamily="18" charset="0"/>
              </a:rPr>
              <a:t>(1</a:t>
            </a:r>
            <a:r>
              <a:rPr kumimoji="0" lang="el-GR" sz="1800" b="1" i="0" u="none" strike="noStrike" kern="100" cap="none" spc="0" normalizeH="0" baseline="0" noProof="0" dirty="0">
                <a:ln>
                  <a:noFill/>
                </a:ln>
                <a:solidFill>
                  <a:srgbClr val="0F4761"/>
                </a:solidFill>
                <a:effectLst/>
                <a:uLnTx/>
                <a:uFillTx/>
                <a:latin typeface="Aptos" panose="020B0004020202020204" pitchFamily="34" charset="0"/>
                <a:ea typeface="Times New Roman" panose="02020603050405020304" pitchFamily="18" charset="0"/>
                <a:cs typeface="Times New Roman" panose="02020603050405020304" pitchFamily="18" charset="0"/>
              </a:rPr>
              <a:t>6</a:t>
            </a:r>
            <a:r>
              <a:rPr kumimoji="0" lang="en-US" sz="1800" b="1" i="0" u="none" strike="noStrike" kern="100" cap="none" spc="0" normalizeH="0" baseline="0" noProof="0" dirty="0">
                <a:ln>
                  <a:noFill/>
                </a:ln>
                <a:solidFill>
                  <a:srgbClr val="0F4761"/>
                </a:solidFill>
                <a:effectLst/>
                <a:uLnTx/>
                <a:uFillTx/>
                <a:latin typeface="Aptos" panose="020B0004020202020204" pitchFamily="34" charset="0"/>
                <a:ea typeface="Times New Roman" panose="02020603050405020304" pitchFamily="18" charset="0"/>
                <a:cs typeface="Times New Roman" panose="02020603050405020304" pitchFamily="18" charset="0"/>
              </a:rPr>
              <a:t> </a:t>
            </a:r>
            <a:r>
              <a:rPr kumimoji="0" lang="el-GR" sz="1800" b="1" i="0" u="none" strike="noStrike" kern="100" cap="none" spc="0" normalizeH="0" baseline="0" noProof="0" dirty="0">
                <a:ln>
                  <a:noFill/>
                </a:ln>
                <a:solidFill>
                  <a:srgbClr val="0F4761"/>
                </a:solidFill>
                <a:effectLst/>
                <a:uLnTx/>
                <a:uFillTx/>
                <a:latin typeface="Aptos" panose="020B0004020202020204" pitchFamily="34" charset="0"/>
                <a:ea typeface="Times New Roman" panose="02020603050405020304" pitchFamily="18" charset="0"/>
                <a:cs typeface="Times New Roman" panose="02020603050405020304" pitchFamily="18" charset="0"/>
              </a:rPr>
              <a:t>βαθμοί)</a:t>
            </a:r>
            <a:endParaRPr kumimoji="0" lang="en-US" sz="1800" b="1" i="0" u="none" strike="noStrike" kern="100" cap="none" spc="0" normalizeH="0" baseline="0" noProof="0" dirty="0">
              <a:ln>
                <a:noFill/>
              </a:ln>
              <a:solidFill>
                <a:srgbClr val="0F4761"/>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DB5D046-D80F-DA9C-5767-9FD6CB08741B}"/>
              </a:ext>
            </a:extLst>
          </p:cNvPr>
          <p:cNvSpPr txBox="1"/>
          <p:nvPr/>
        </p:nvSpPr>
        <p:spPr>
          <a:xfrm>
            <a:off x="301752" y="1593703"/>
            <a:ext cx="11890248" cy="1467581"/>
          </a:xfrm>
          <a:prstGeom prst="rect">
            <a:avLst/>
          </a:prstGeom>
          <a:noFill/>
        </p:spPr>
        <p:txBody>
          <a:bodyPr wrap="square">
            <a:spAutoFit/>
          </a:bodyPr>
          <a:lstStyle/>
          <a:p>
            <a:pPr algn="just">
              <a:lnSpc>
                <a:spcPct val="107000"/>
              </a:lnSpc>
              <a:spcAft>
                <a:spcPts val="800"/>
              </a:spcAft>
              <a:buNone/>
            </a:pPr>
            <a:r>
              <a:rPr lang="el-GR" sz="1400" kern="0" dirty="0">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Η αξιοποίηση και αναβάθμιση του υφιστάμενου δικτύου μονοπατιών, σε συνδυασμό με ήπιες παρεμβάσεις εντός του οικισμού (πεζοδρομήσεις, σήμανση, ασφαλείς διαδρομές), μπορεί να αποτελέσει βασικό πυλώνα βιώσιμης κινητικότητας για την Κάσο. Η προσέγγιση αυτή είναι πλήρως προσαρμοσμένη στα χαρακτηριστικά του νησιού, καθώς δεν απαιτεί μεγάλης κλίμακας επενδύσεις, ενώ ενισχύει τόσο την καθημερινή κινητικότητα όσο και την τουριστική εμπειρία. Προς αυτή την κατεύθυνση, κρίνεται σκόπιμη η εκπόνηση και σταδιακή υλοποίηση ενός προσαρμοσμένου Σχεδίου Βιώσιμης Αστικής Κινητικότητας, λαμβάνοντας υπόψη τα ιδιαίτερα χαρακτηριστικά μικρής κλίμακας του νησιού, με στόχο την επίτευξη των κατευθύνσεων της Χάρτας.</a:t>
            </a:r>
            <a:endParaRPr lang="el-GR" sz="14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6FDFE23-8244-7495-B4D6-09D398C9EAA9}"/>
              </a:ext>
            </a:extLst>
          </p:cNvPr>
          <p:cNvSpPr txBox="1"/>
          <p:nvPr/>
        </p:nvSpPr>
        <p:spPr>
          <a:xfrm>
            <a:off x="-832104" y="3429000"/>
            <a:ext cx="13024104" cy="378565"/>
          </a:xfrm>
          <a:prstGeom prst="rect">
            <a:avLst/>
          </a:prstGeom>
          <a:noFill/>
        </p:spPr>
        <p:txBody>
          <a:bodyPr wrap="square">
            <a:spAutoFit/>
          </a:bodyPr>
          <a:lstStyle/>
          <a:p>
            <a:pPr marL="914400" marR="0" lvl="2" indent="0" algn="just" defTabSz="914400" rtl="0" eaLnBrk="1" fontAlgn="auto" latinLnBrk="0" hangingPunct="1">
              <a:lnSpc>
                <a:spcPct val="107000"/>
              </a:lnSpc>
              <a:spcBef>
                <a:spcPts val="800"/>
              </a:spcBef>
              <a:spcAft>
                <a:spcPts val="400"/>
              </a:spcAft>
              <a:buClrTx/>
              <a:buSzTx/>
              <a:buFontTx/>
              <a:buNone/>
              <a:tabLst/>
              <a:defRPr/>
            </a:pPr>
            <a:r>
              <a:rPr lang="el-GR" b="1" kern="100" dirty="0">
                <a:solidFill>
                  <a:srgbClr val="0F4761"/>
                </a:solidFill>
                <a:latin typeface="Aptos" panose="020B0004020202020204" pitchFamily="34" charset="0"/>
                <a:ea typeface="Times New Roman" panose="02020603050405020304" pitchFamily="18" charset="0"/>
                <a:cs typeface="Times New Roman" panose="02020603050405020304" pitchFamily="18" charset="0"/>
              </a:rPr>
              <a:t>4. </a:t>
            </a:r>
            <a:r>
              <a:rPr kumimoji="0" lang="el-GR" sz="1800" b="1" i="0" u="none" strike="noStrike" kern="100" cap="none" spc="0" normalizeH="0" baseline="0" noProof="0" dirty="0">
                <a:ln>
                  <a:noFill/>
                </a:ln>
                <a:solidFill>
                  <a:srgbClr val="0F4761"/>
                </a:solidFill>
                <a:effectLst/>
                <a:uLnTx/>
                <a:uFillTx/>
                <a:latin typeface="Aptos" panose="020B0004020202020204" pitchFamily="34" charset="0"/>
                <a:ea typeface="Times New Roman" panose="02020603050405020304" pitchFamily="18" charset="0"/>
                <a:cs typeface="Times New Roman" panose="02020603050405020304" pitchFamily="18" charset="0"/>
              </a:rPr>
              <a:t>Ειδικός στόχος: Θέσπιση ζωνών χαμηλών εκπομπών.(3 βαθμοί)</a:t>
            </a:r>
            <a:endParaRPr kumimoji="0" lang="en-US" sz="1800" b="1" i="0" u="none" strike="noStrike" kern="100" cap="none" spc="0" normalizeH="0" baseline="0" noProof="0" dirty="0">
              <a:ln>
                <a:noFill/>
              </a:ln>
              <a:solidFill>
                <a:srgbClr val="0F4761"/>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9AE329A-EB89-ED4A-6F98-4945AC090418}"/>
              </a:ext>
            </a:extLst>
          </p:cNvPr>
          <p:cNvSpPr txBox="1"/>
          <p:nvPr/>
        </p:nvSpPr>
        <p:spPr>
          <a:xfrm>
            <a:off x="179832" y="4229219"/>
            <a:ext cx="11890248" cy="160043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Η ύπαρξη αυτού του δικτύου δημιουργεί τις προϋποθέσεις για τον χωρικό προσδιορισμό περιοχών περιορισμένης κυκλοφορίας οχημάτων, ιδιαίτερα σε ζώνες υψηλής συγκέντρωσης δραστηριοτήτων, όπως ο οικιστικός πυρήνας και η περιοχή του λιμένα. Η σταδιακή μετατροπή αυτών των περιοχών σε ζώνες χαμηλών εκπομπών μπορεί να βασιστεί στην ενίσχυση της πεζής μετακίνησης μέσω των υφιστάμενων μονοπατιών και στη συμπληρωματική ανάπτυξη υποδομών ηλεκτροκίνησης.</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Η προσέγγιση αυτή δεν επιδιώκει την επιβολή αυστηρών περιορισμών, αλλά την προοδευτική διαμόρφωση περιοχών ήπιας κυκλοφορίας, αξιοποιώντας τα υφιστάμενα τοπικά χαρακτηριστικά. Με τον τρόπο αυτό, οι ζώνες χαμηλών εκπομπών συνδέονται άμεσα με τη βιώσιμη κινητικότητα και την ενεργειακή μετάβαση, ενώ παραμένουν κοινωνικά αποδεκτές και λειτουργικά εφαρμόσιμες για την Κάσο.</a:t>
            </a:r>
          </a:p>
        </p:txBody>
      </p:sp>
    </p:spTree>
    <p:extLst>
      <p:ext uri="{BB962C8B-B14F-4D97-AF65-F5344CB8AC3E}">
        <p14:creationId xmlns:p14="http://schemas.microsoft.com/office/powerpoint/2010/main" val="187852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3EFA76-D26E-4224-75F2-7F6DF611CAF9}"/>
              </a:ext>
            </a:extLst>
          </p:cNvPr>
          <p:cNvPicPr>
            <a:picLocks noChangeAspect="1"/>
          </p:cNvPicPr>
          <p:nvPr/>
        </p:nvPicPr>
        <p:blipFill>
          <a:blip r:embed="rId2"/>
          <a:stretch>
            <a:fillRect/>
          </a:stretch>
        </p:blipFill>
        <p:spPr>
          <a:xfrm>
            <a:off x="1716024" y="1228900"/>
            <a:ext cx="8759952" cy="3752295"/>
          </a:xfrm>
          <a:prstGeom prst="rect">
            <a:avLst/>
          </a:prstGeom>
        </p:spPr>
      </p:pic>
    </p:spTree>
    <p:extLst>
      <p:ext uri="{BB962C8B-B14F-4D97-AF65-F5344CB8AC3E}">
        <p14:creationId xmlns:p14="http://schemas.microsoft.com/office/powerpoint/2010/main" val="3530391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C0C905-AEE5-6AA2-B75C-6849EDE5DE60}"/>
              </a:ext>
            </a:extLst>
          </p:cNvPr>
          <p:cNvSpPr txBox="1"/>
          <p:nvPr/>
        </p:nvSpPr>
        <p:spPr>
          <a:xfrm>
            <a:off x="332362" y="1355416"/>
            <a:ext cx="11527276" cy="3323987"/>
          </a:xfrm>
          <a:prstGeom prst="rect">
            <a:avLst/>
          </a:prstGeom>
          <a:noFill/>
        </p:spPr>
        <p:txBody>
          <a:bodyPr wrap="square">
            <a:spAutoFit/>
          </a:bodyPr>
          <a:lstStyle/>
          <a:p>
            <a:pPr algn="just">
              <a:buNone/>
            </a:pPr>
            <a:endParaRPr lang="en-US" sz="1400" dirty="0">
              <a:effectLst/>
              <a:latin typeface="Calibri" panose="020F0502020204030204" pitchFamily="34" charset="0"/>
              <a:ea typeface="Aptos" panose="020B0004020202020204" pitchFamily="34" charset="0"/>
              <a:cs typeface="Calibri" panose="020F0502020204030204" pitchFamily="34" charset="0"/>
            </a:endParaRPr>
          </a:p>
          <a:p>
            <a:pPr algn="just">
              <a:buNone/>
            </a:pPr>
            <a:r>
              <a:rPr lang="el-GR" sz="1400" dirty="0">
                <a:effectLst/>
                <a:latin typeface="Calibri" panose="020F0502020204030204" pitchFamily="34" charset="0"/>
                <a:ea typeface="Aptos" panose="020B0004020202020204" pitchFamily="34" charset="0"/>
                <a:cs typeface="Calibri" panose="020F0502020204030204" pitchFamily="34" charset="0"/>
              </a:rPr>
              <a:t>Στο πλαίσιο της παρούσας ανάλυσης εξετάστηκαν οι ειδικοί στόχοι του πυλώνα «Ενεργειακή Μετάβαση» για τη νήσο Κάσο και προσδιορίστηκε ένα σύνολο μέτρων που μπορούν να συμβάλουν στην επίτευξή τους. Για κάθε στόχο πραγματοποιήθηκε αξιολόγηση των διαθέσιμων επιλογών και επιλέχθηκαν οι καταλληλότερες παρεμβάσεις με βάση τα τεχνικά χαρακτηριστικά του νησιωτικού ενεργειακού συστήματος και τις τοπικές συνθήκες</a:t>
            </a:r>
            <a:r>
              <a:rPr lang="en-US" sz="1400" dirty="0">
                <a:effectLst/>
                <a:latin typeface="Calibri" panose="020F0502020204030204" pitchFamily="34" charset="0"/>
                <a:ea typeface="Aptos" panose="020B0004020202020204" pitchFamily="34" charset="0"/>
                <a:cs typeface="Calibri" panose="020F0502020204030204" pitchFamily="34" charset="0"/>
              </a:rPr>
              <a:t> </a:t>
            </a:r>
            <a:r>
              <a:rPr lang="el-GR" sz="1400" b="1" dirty="0">
                <a:effectLst/>
                <a:latin typeface="Calibri" panose="020F0502020204030204" pitchFamily="34" charset="0"/>
                <a:ea typeface="Aptos" panose="020B0004020202020204" pitchFamily="34" charset="0"/>
                <a:cs typeface="Calibri" panose="020F0502020204030204" pitchFamily="34" charset="0"/>
              </a:rPr>
              <a:t>συγκεντρώνοντας 50 βαθμούς ενώ ο στόχος είναι 40.</a:t>
            </a:r>
            <a:endParaRPr lang="el-GR" sz="1400" b="1" dirty="0">
              <a:effectLst/>
              <a:latin typeface="Calibri" panose="020F0502020204030204" pitchFamily="34" charset="0"/>
              <a:ea typeface="Times New Roman" panose="02020603050405020304" pitchFamily="18" charset="0"/>
              <a:cs typeface="Calibri" panose="020F0502020204030204" pitchFamily="34" charset="0"/>
            </a:endParaRPr>
          </a:p>
          <a:p>
            <a:pPr algn="just">
              <a:buNone/>
            </a:pPr>
            <a:r>
              <a:rPr lang="el-GR" sz="1400" dirty="0">
                <a:solidFill>
                  <a:srgbClr val="FF0000"/>
                </a:solidFill>
                <a:effectLst/>
                <a:latin typeface="Calibri" panose="020F0502020204030204" pitchFamily="34" charset="0"/>
                <a:ea typeface="Aptos" panose="020B0004020202020204" pitchFamily="34" charset="0"/>
                <a:cs typeface="Calibri" panose="020F0502020204030204" pitchFamily="34" charset="0"/>
              </a:rPr>
              <a:t>Οι προτεινόμενες παρεμβάσεις περιλαμβάνουν την ανάπτυξη έργων ανανεώσιμων πηγών ενέργειας στο ηλεκτρικό σύστημα Καρπάθου-Κάσου, την ενεργειακή αναβάθμιση δημοτικών κτιρίων, την αξιοποίηση ΑΠΕ σε υποδομές κοινής ωφέλειας, την ανάπτυξη βασικών υποδομών φόρτισης ηλεκτρικών οχημάτων καθώς και την προώθηση της ηλεκτροκίνησης στον δημοτικό στόλο και στον στόλο επαγγελματικών οχημάτων. Παράλληλα, η εκπόνηση του Δημοτικού Σχεδίου Μείωσης Εκπομπών συμβάλλει στον συντονισμό και την παρακολούθηση των δράσεων ενεργειακής μετάβασης σε τοπικό επίπεδο.</a:t>
            </a:r>
            <a:endParaRPr lang="el-G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buNone/>
            </a:pPr>
            <a:r>
              <a:rPr lang="el-GR" sz="1400" dirty="0">
                <a:solidFill>
                  <a:srgbClr val="FF0000"/>
                </a:solidFill>
                <a:effectLst/>
                <a:latin typeface="Calibri" panose="020F0502020204030204" pitchFamily="34" charset="0"/>
                <a:ea typeface="Aptos" panose="020B0004020202020204" pitchFamily="34" charset="0"/>
                <a:cs typeface="Calibri" panose="020F0502020204030204" pitchFamily="34" charset="0"/>
              </a:rPr>
              <a:t>Από την ανάλυση προκύπτει ότι τα προτεινόμενα μέτρα παρουσιάζουν υψηλό βαθμό συνοχής και λειτουργούν συμπληρωματικά μεταξύ τους, χωρίς να εμφανίζονται σημαντικές συγκρούσεις ή ασυμβατότητες μεταξύ των παρεμβάσεων. Επιπλέον, η εφαρμογή της προτεινόμενης δέσμης μέτρων μπορεί να συμβάλει στην επίτευξη τόσο των ενδιάμεσων όσο και των τελικών στόχων που τίθενται στο πλαίσιο της πρωτοβουλίας GR-</a:t>
            </a:r>
            <a:r>
              <a:rPr lang="el-GR" sz="1400" dirty="0" err="1">
                <a:solidFill>
                  <a:srgbClr val="FF0000"/>
                </a:solidFill>
                <a:effectLst/>
                <a:latin typeface="Calibri" panose="020F0502020204030204" pitchFamily="34" charset="0"/>
                <a:ea typeface="Aptos" panose="020B0004020202020204" pitchFamily="34" charset="0"/>
                <a:cs typeface="Calibri" panose="020F0502020204030204" pitchFamily="34" charset="0"/>
              </a:rPr>
              <a:t>eco</a:t>
            </a:r>
            <a:r>
              <a:rPr lang="el-GR" sz="1400" dirty="0">
                <a:solidFill>
                  <a:srgbClr val="FF0000"/>
                </a:solidFill>
                <a:effectLst/>
                <a:latin typeface="Calibri" panose="020F0502020204030204" pitchFamily="34" charset="0"/>
                <a:ea typeface="Aptos" panose="020B0004020202020204" pitchFamily="34" charset="0"/>
                <a:cs typeface="Calibri" panose="020F0502020204030204" pitchFamily="34" charset="0"/>
              </a:rPr>
              <a:t> </a:t>
            </a:r>
            <a:r>
              <a:rPr lang="el-GR" sz="1400" dirty="0" err="1">
                <a:solidFill>
                  <a:srgbClr val="FF0000"/>
                </a:solidFill>
                <a:effectLst/>
                <a:latin typeface="Calibri" panose="020F0502020204030204" pitchFamily="34" charset="0"/>
                <a:ea typeface="Aptos" panose="020B0004020202020204" pitchFamily="34" charset="0"/>
                <a:cs typeface="Calibri" panose="020F0502020204030204" pitchFamily="34" charset="0"/>
              </a:rPr>
              <a:t>Islands</a:t>
            </a:r>
            <a:r>
              <a:rPr lang="el-GR" sz="1400" dirty="0">
                <a:solidFill>
                  <a:srgbClr val="FF0000"/>
                </a:solidFill>
                <a:effectLst/>
                <a:latin typeface="Calibri" panose="020F0502020204030204" pitchFamily="34" charset="0"/>
                <a:ea typeface="Aptos" panose="020B0004020202020204" pitchFamily="34" charset="0"/>
                <a:cs typeface="Calibri" panose="020F0502020204030204" pitchFamily="34" charset="0"/>
              </a:rPr>
              <a:t> για τη νήσο Κάσο.</a:t>
            </a:r>
            <a:endParaRPr lang="el-GR"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buNone/>
            </a:pPr>
            <a:r>
              <a:rPr lang="el-GR" sz="1400" dirty="0">
                <a:effectLst/>
                <a:latin typeface="Calibri" panose="020F0502020204030204" pitchFamily="34" charset="0"/>
                <a:ea typeface="Aptos" panose="020B0004020202020204" pitchFamily="34" charset="0"/>
                <a:cs typeface="Calibri" panose="020F0502020204030204" pitchFamily="34" charset="0"/>
              </a:rPr>
              <a:t>Συνολικά, η προτεινόμενη στρατηγική ενεργειακής μετάβασης δημιουργεί τις προϋποθέσεις για τη σταδιακή αύξηση της διείσδυσης των ανανεώσιμων πηγών ενέργειας, τη βελτίωση της ενεργειακής αποδοτικότητας και τη μείωση των εκπομπών διοξειδίου του άνθρακα στο νησί, συμβάλλοντας στη μετάβαση της Κάσου σε ένα πιο βιώσιμο και περιβαλλοντικά φιλικό ενεργειακό μοντέλο.</a:t>
            </a:r>
            <a:endParaRPr lang="el-GR" sz="14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492114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88E92-8DC4-CB07-3614-D37218FC32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F16B95-7BFC-E25C-5453-78C3DF37A0FF}"/>
              </a:ext>
            </a:extLst>
          </p:cNvPr>
          <p:cNvSpPr>
            <a:spLocks noGrp="1"/>
          </p:cNvSpPr>
          <p:nvPr>
            <p:ph type="ctrTitle"/>
          </p:nvPr>
        </p:nvSpPr>
        <p:spPr>
          <a:solidFill>
            <a:schemeClr val="accent2"/>
          </a:solidFill>
        </p:spPr>
        <p:txBody>
          <a:bodyPr/>
          <a:lstStyle/>
          <a:p>
            <a:r>
              <a:rPr lang="el-GR" b="1" dirty="0" err="1"/>
              <a:t>Πυλωνασ</a:t>
            </a:r>
            <a:r>
              <a:rPr lang="el-GR" b="1" dirty="0"/>
              <a:t> 2</a:t>
            </a:r>
            <a:r>
              <a:rPr lang="en-US" b="1" dirty="0"/>
              <a:t>: </a:t>
            </a:r>
            <a:r>
              <a:rPr lang="el-GR" b="1" dirty="0" err="1"/>
              <a:t>βιωσιμη</a:t>
            </a:r>
            <a:r>
              <a:rPr lang="el-GR" b="1" dirty="0"/>
              <a:t> </a:t>
            </a:r>
            <a:r>
              <a:rPr lang="el-GR" b="1" dirty="0" err="1"/>
              <a:t>διαχειριση</a:t>
            </a:r>
            <a:r>
              <a:rPr lang="el-GR" b="1" dirty="0"/>
              <a:t> </a:t>
            </a:r>
            <a:r>
              <a:rPr lang="el-GR" b="1" dirty="0" err="1"/>
              <a:t>πορων</a:t>
            </a:r>
            <a:endParaRPr lang="el-GR" b="1" dirty="0"/>
          </a:p>
        </p:txBody>
      </p:sp>
    </p:spTree>
    <p:extLst>
      <p:ext uri="{BB962C8B-B14F-4D97-AF65-F5344CB8AC3E}">
        <p14:creationId xmlns:p14="http://schemas.microsoft.com/office/powerpoint/2010/main" val="2478554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3D946DF-A460-B1B2-E12D-A7D23BE741C6}"/>
              </a:ext>
            </a:extLst>
          </p:cNvPr>
          <p:cNvGraphicFramePr>
            <a:graphicFrameLocks noGrp="1"/>
          </p:cNvGraphicFramePr>
          <p:nvPr/>
        </p:nvGraphicFramePr>
        <p:xfrm>
          <a:off x="162115" y="572280"/>
          <a:ext cx="11867769" cy="3102846"/>
        </p:xfrm>
        <a:graphic>
          <a:graphicData uri="http://schemas.openxmlformats.org/drawingml/2006/table">
            <a:tbl>
              <a:tblPr firstRow="1" firstCol="1" lastRow="1" lastCol="1" bandRow="1" bandCol="1"/>
              <a:tblGrid>
                <a:gridCol w="1974698">
                  <a:extLst>
                    <a:ext uri="{9D8B030D-6E8A-4147-A177-3AD203B41FA5}">
                      <a16:colId xmlns:a16="http://schemas.microsoft.com/office/drawing/2014/main" val="3775738303"/>
                    </a:ext>
                  </a:extLst>
                </a:gridCol>
                <a:gridCol w="6531699">
                  <a:extLst>
                    <a:ext uri="{9D8B030D-6E8A-4147-A177-3AD203B41FA5}">
                      <a16:colId xmlns:a16="http://schemas.microsoft.com/office/drawing/2014/main" val="4100489372"/>
                    </a:ext>
                  </a:extLst>
                </a:gridCol>
                <a:gridCol w="749808">
                  <a:extLst>
                    <a:ext uri="{9D8B030D-6E8A-4147-A177-3AD203B41FA5}">
                      <a16:colId xmlns:a16="http://schemas.microsoft.com/office/drawing/2014/main" val="3823395162"/>
                    </a:ext>
                  </a:extLst>
                </a:gridCol>
                <a:gridCol w="2611564">
                  <a:extLst>
                    <a:ext uri="{9D8B030D-6E8A-4147-A177-3AD203B41FA5}">
                      <a16:colId xmlns:a16="http://schemas.microsoft.com/office/drawing/2014/main" val="872555552"/>
                    </a:ext>
                  </a:extLst>
                </a:gridCol>
              </a:tblGrid>
              <a:tr h="272225">
                <a:tc>
                  <a:txBody>
                    <a:bodyPr/>
                    <a:lstStyle/>
                    <a:p>
                      <a:pPr marL="276225" algn="ctr">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Πυλώνας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764540" algn="ctr">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Τελικός στόχος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625" marR="40005" algn="ctr">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Βαθμοί</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58495" algn="ctr">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Ενδιάμεσος στόχος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697811827"/>
                  </a:ext>
                </a:extLst>
              </a:tr>
              <a:tr h="417371">
                <a:tc rowSpan="3">
                  <a:txBody>
                    <a:bodyPr/>
                    <a:lstStyle/>
                    <a:p>
                      <a:pPr marL="60960" marR="92075" algn="ctr">
                        <a:buNone/>
                      </a:pPr>
                      <a:r>
                        <a:rPr lang="en-US"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Βιώσιμη</a:t>
                      </a: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δι</a:t>
                      </a: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αχείριση πόρων</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1595" algn="ctr">
                        <a:lnSpc>
                          <a:spcPts val="1095"/>
                        </a:lnSpc>
                        <a:buNone/>
                      </a:pPr>
                      <a:endPar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61595" algn="ctr">
                        <a:lnSpc>
                          <a:spcPts val="1095"/>
                        </a:lnSpc>
                        <a:buNone/>
                      </a:pPr>
                      <a:r>
                        <a:rPr lang="en-US"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Αστικά</a:t>
                      </a: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απόβ</a:t>
                      </a:r>
                      <a:r>
                        <a:rPr lang="en-US"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λητ</a:t>
                      </a: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α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algn="ctr">
                        <a:buNone/>
                      </a:pPr>
                      <a:r>
                        <a:rPr lang="en-US"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algn="ctr">
                        <a:buNone/>
                      </a:pPr>
                      <a:r>
                        <a:rPr lang="en-US"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38570629"/>
                  </a:ext>
                </a:extLst>
              </a:tr>
              <a:tr h="704608">
                <a:tc vMerge="1">
                  <a:txBody>
                    <a:bodyPr/>
                    <a:lstStyle/>
                    <a:p>
                      <a:endParaRPr lang="en-US"/>
                    </a:p>
                  </a:txBody>
                  <a:tcPr/>
                </a:tc>
                <a:tc>
                  <a:txBody>
                    <a:bodyPr/>
                    <a:lstStyle/>
                    <a:p>
                      <a:pPr marL="61595" marR="90170" algn="ctr">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Ενσωμάτωση στο Τοπικό Σχέδιο Δράσης (ΤΣΔ) των στόχων που προβλέπονται στα οικεία Τοπικά Σχέδια Διαχείρισης Αποβλήτων (</a:t>
                      </a:r>
                      <a:r>
                        <a:rPr lang="el-GR"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ΤοΣΔΑ</a:t>
                      </a: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και Περιφερειακά Σχέδια Διαχείρισης Αποβλήτων (</a:t>
                      </a:r>
                      <a:r>
                        <a:rPr lang="el-GR"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ΠεΣΔΑ</a:t>
                      </a: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και δέσμευση για την υλοποίησή τους εντός του προβλεπόμενου χρονοδιαγράμματος </a:t>
                      </a:r>
                    </a:p>
                    <a:p>
                      <a:pPr marL="61595" marR="90170" algn="just">
                        <a:buNone/>
                      </a:pPr>
                      <a:r>
                        <a:rPr lang="el-G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Το υποβαλλόμενο ΤΣΔ θα είναι πλήρως εναρμονισμένο τόσο με το τοπικό ΤΣΔΑ όσο και με το ΠΕΣΔΑ της Περιφέρειας Νοτίου Αιγαίου σε σχέση με τους  πιο πάνω στόχους ενώ θα υπάρχει και δέσμευση για την υλοποίησή τους εντός του προβλεπόμενου χρονοδιαγράμματος. </a:t>
                      </a: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Επομένως, ο προαπαιτούμενος στόχος 1 θεωρείται ότι έχει υλοποιηθεί με την υποβολή του ΤΣΔ και δεν απαιτείται πρόσθετο μέτρο. </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algn="ctr">
                        <a:buNone/>
                      </a:pPr>
                      <a:r>
                        <a:rPr lang="el-GR"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l-GR"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l-GR"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l-GR"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620" algn="ctr">
                        <a:buNone/>
                      </a:pPr>
                      <a:r>
                        <a:rPr lang="en-US"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2230" marR="93345" algn="ctr">
                        <a:buNone/>
                      </a:pPr>
                      <a:r>
                        <a:rPr lang="el-GR"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Ενσωμάτωση στο Τοπικό Σχέδιο Δράσης (ΤΣΔ) των στόχων που προβλέπονται στα οικεία Τοπικά Σχέδια Διαχείρισης Αποβλήτων (ΤοΣΔΑ) και Περιφερειακά Σχέδια Διαχείρισης Αποβλήτων (ΠεΣΔΑ) και δέσμευση για την υλοποίησή τους εντός του προβλεπόμενου χρονοδιαγράμματος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199284817"/>
                  </a:ext>
                </a:extLst>
              </a:tr>
              <a:tr h="797810">
                <a:tc vMerge="1">
                  <a:txBody>
                    <a:bodyPr/>
                    <a:lstStyle/>
                    <a:p>
                      <a:endParaRPr lang="en-US"/>
                    </a:p>
                  </a:txBody>
                  <a:tcPr/>
                </a:tc>
                <a:tc>
                  <a:txBody>
                    <a:bodyPr/>
                    <a:lstStyle/>
                    <a:p>
                      <a:pPr marL="61595" algn="ctr">
                        <a:lnSpc>
                          <a:spcPts val="1095"/>
                        </a:lnSpc>
                        <a:buNone/>
                      </a:pPr>
                      <a:endPar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61595" algn="ctr">
                        <a:lnSpc>
                          <a:spcPts val="1095"/>
                        </a:lnSpc>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Απουσία ανεξέλεγκτης διάθεσης αποβλήτων (παύση λειτουργίας &amp; αποκατάσταση ΧΑΔΑ εφόσον υφίσταται) </a:t>
                      </a:r>
                    </a:p>
                    <a:p>
                      <a:pPr marL="61595" algn="just">
                        <a:lnSpc>
                          <a:spcPts val="1095"/>
                        </a:lnSpc>
                        <a:buNone/>
                      </a:pPr>
                      <a:r>
                        <a:rPr lang="el-G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Επομένως ο προαπαιτούμενος στόχος 2 έχει επιτευχθεί και δεν απαιτείται κάποιο μέτρο.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algn="ctr">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55"/>
                        </a:spcBef>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620" algn="ctr">
                        <a:buNone/>
                      </a:pP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2230" marR="150495" algn="ctr">
                        <a:buNone/>
                      </a:pP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Απουσία ανεξέλεγκτης διάθεσης αποβλήτων (παύση λειτουργίας &amp; αποκατάσταση ΧΑΔΑ εφόσον υφίσταται)</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995868763"/>
                  </a:ext>
                </a:extLst>
              </a:tr>
            </a:tbl>
          </a:graphicData>
        </a:graphic>
      </p:graphicFrame>
      <p:graphicFrame>
        <p:nvGraphicFramePr>
          <p:cNvPr id="5" name="Table 4">
            <a:extLst>
              <a:ext uri="{FF2B5EF4-FFF2-40B4-BE49-F238E27FC236}">
                <a16:creationId xmlns:a16="http://schemas.microsoft.com/office/drawing/2014/main" id="{A5AA0BA2-6F38-7851-8B47-AA1B71EECA8D}"/>
              </a:ext>
            </a:extLst>
          </p:cNvPr>
          <p:cNvGraphicFramePr>
            <a:graphicFrameLocks noGrp="1"/>
          </p:cNvGraphicFramePr>
          <p:nvPr/>
        </p:nvGraphicFramePr>
        <p:xfrm>
          <a:off x="162116" y="3688080"/>
          <a:ext cx="11867768" cy="3169920"/>
        </p:xfrm>
        <a:graphic>
          <a:graphicData uri="http://schemas.openxmlformats.org/drawingml/2006/table">
            <a:tbl>
              <a:tblPr firstRow="1" firstCol="1" lastRow="1" lastCol="1" bandRow="1" bandCol="1"/>
              <a:tblGrid>
                <a:gridCol w="1964816">
                  <a:extLst>
                    <a:ext uri="{9D8B030D-6E8A-4147-A177-3AD203B41FA5}">
                      <a16:colId xmlns:a16="http://schemas.microsoft.com/office/drawing/2014/main" val="1564145887"/>
                    </a:ext>
                  </a:extLst>
                </a:gridCol>
                <a:gridCol w="6541581">
                  <a:extLst>
                    <a:ext uri="{9D8B030D-6E8A-4147-A177-3AD203B41FA5}">
                      <a16:colId xmlns:a16="http://schemas.microsoft.com/office/drawing/2014/main" val="3399667980"/>
                    </a:ext>
                  </a:extLst>
                </a:gridCol>
                <a:gridCol w="768096">
                  <a:extLst>
                    <a:ext uri="{9D8B030D-6E8A-4147-A177-3AD203B41FA5}">
                      <a16:colId xmlns:a16="http://schemas.microsoft.com/office/drawing/2014/main" val="1018125759"/>
                    </a:ext>
                  </a:extLst>
                </a:gridCol>
                <a:gridCol w="2593275">
                  <a:extLst>
                    <a:ext uri="{9D8B030D-6E8A-4147-A177-3AD203B41FA5}">
                      <a16:colId xmlns:a16="http://schemas.microsoft.com/office/drawing/2014/main" val="2101089458"/>
                    </a:ext>
                  </a:extLst>
                </a:gridCol>
              </a:tblGrid>
              <a:tr h="365760">
                <a:tc rowSpan="3">
                  <a:txBody>
                    <a:bodyPr/>
                    <a:lstStyle/>
                    <a:p>
                      <a:endParaRPr lang="en-US" sz="1200"/>
                    </a:p>
                  </a:txBody>
                  <a:tcPr/>
                </a:tc>
                <a:tc>
                  <a:txBody>
                    <a:bodyPr/>
                    <a:lstStyle/>
                    <a:p>
                      <a:pPr marL="61595">
                        <a:lnSpc>
                          <a:spcPts val="1095"/>
                        </a:lnSpc>
                        <a:buNone/>
                      </a:pPr>
                      <a:endPar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61595">
                        <a:lnSpc>
                          <a:spcPts val="1095"/>
                        </a:lnSpc>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Διαχείριση υδάτων και λυμάτων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a:buNone/>
                      </a:pPr>
                      <a:r>
                        <a:rPr lang="el-GR" sz="1200">
                          <a:effectLst/>
                          <a:latin typeface="Times New Roman" panose="02020603050405020304" pitchFamily="18"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a:buNone/>
                      </a:pPr>
                      <a:r>
                        <a:rPr lang="el-GR" sz="1200" dirty="0">
                          <a:effectLst/>
                          <a:latin typeface="Times New Roman" panose="02020603050405020304" pitchFamily="18"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971390433"/>
                  </a:ext>
                </a:extLst>
              </a:tr>
              <a:tr h="398137">
                <a:tc vMerge="1">
                  <a:txBody>
                    <a:bodyPr/>
                    <a:lstStyle/>
                    <a:p>
                      <a:endParaRPr lang="en-US"/>
                    </a:p>
                  </a:txBody>
                  <a:tcPr/>
                </a:tc>
                <a:tc>
                  <a:txBody>
                    <a:bodyPr/>
                    <a:lstStyle/>
                    <a:p>
                      <a:pPr marL="61595" marR="153670">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Κατάρτιση και ενημέρωση, όπως απαιτείται, του Γενικού Σχεδίου Υπηρεσιών Ύδατος (Γ.Σ.Υ.Υ.) της παρ. 1 του άρθρου 35 του ν.</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61595">
                        <a:buNone/>
                      </a:pP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5037/2023</a:t>
                      </a:r>
                      <a:endPar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61595">
                        <a:buNone/>
                      </a:pPr>
                      <a:r>
                        <a:rPr lang="el-G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Συμπερασματικά, για την υλοποίηση του </a:t>
                      </a:r>
                      <a:r>
                        <a:rPr lang="el-GR" sz="1400" b="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προαπαιτούμενου</a:t>
                      </a:r>
                      <a:r>
                        <a:rPr lang="el-G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στόχου  3 απαιτείται το πιο κάτω μέτρο: </a:t>
                      </a:r>
                    </a:p>
                    <a:p>
                      <a:pPr marL="61595">
                        <a:buNone/>
                      </a:pP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Μ1. Έγκριση εκπόνησης Γ.Σ.Υ.Υ. από Δημοτικό Συμβούλιο, Ορισμός Ομάδας Έργου, Ανάθεση Μελέτης και Υλοποίησή της.</a:t>
                      </a:r>
                    </a:p>
                    <a:p>
                      <a:pPr marL="61595">
                        <a:buNone/>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a:spcBef>
                          <a:spcPts val="50"/>
                        </a:spcBef>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620" algn="ctr">
                        <a:buNone/>
                      </a:pPr>
                      <a:r>
                        <a:rPr lang="en-US"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2230" marR="156845">
                        <a:buNone/>
                      </a:pP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Κατάρτιση και ενημέρωση, όπως απαιτείται, του Γενικού Σχεδίου Υπηρεσιών Ύδατος (Γ.Σ.Υ.Υ.) της παρ. 1 του άρθρου 35 του ν.</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2230">
                        <a:buNone/>
                      </a:pPr>
                      <a:r>
                        <a:rPr lang="en-US"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5037/2023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541189008"/>
                  </a:ext>
                </a:extLst>
              </a:tr>
              <a:tr h="369784">
                <a:tc vMerge="1">
                  <a:txBody>
                    <a:bodyPr/>
                    <a:lstStyle/>
                    <a:p>
                      <a:endParaRPr lang="en-US"/>
                    </a:p>
                  </a:txBody>
                  <a:tcPr/>
                </a:tc>
                <a:tc>
                  <a:txBody>
                    <a:bodyPr/>
                    <a:lstStyle/>
                    <a:p>
                      <a:pPr marL="61595" marR="80645">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Κατάρτιση και υποβολή στη Ρ.Α.Α.Ε.Υ ετήσιων εκθέσεων προγραμματισμού της παρ. 3, του άρθρου 35 του ν. 5037/2023</a:t>
                      </a:r>
                    </a:p>
                    <a:p>
                      <a:pPr marL="61595" marR="80645">
                        <a:buNone/>
                      </a:pPr>
                      <a:r>
                        <a:rPr lang="el-G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Συμπερασματικά, για την υλοποίηση του </a:t>
                      </a:r>
                      <a:r>
                        <a:rPr lang="el-GR" sz="1400" b="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προαπαιτούμενου</a:t>
                      </a:r>
                      <a:r>
                        <a:rPr lang="el-GR"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στόχου  4 απαιτείται το πιο κάτω μέτρα: </a:t>
                      </a:r>
                    </a:p>
                    <a:p>
                      <a:pPr marL="61595" marR="80645">
                        <a:buNone/>
                      </a:pP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Μ2. Έγκριση εκπόνησης Ε.Ε.Π. από Δημοτικό Συμβούλιο, Ορισμός Ομάδας Έργου, Ανάθεση Μελέτης και Υλοποίησή της. </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a:buNone/>
                      </a:pPr>
                      <a:r>
                        <a:rPr lang="el-GR"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620" algn="ctr">
                        <a:spcBef>
                          <a:spcPts val="670"/>
                        </a:spcBef>
                        <a:buNone/>
                      </a:pPr>
                      <a:r>
                        <a:rPr lang="en-US"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2230" marR="83820">
                        <a:buNone/>
                      </a:pP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Κατάρτιση και υποβολή στη Ρ.Α.Α.Ε.Υ ετήσιων εκθέσεων προγραμματισμού της παρ. 3, του άρθρου 35 του ν. 5037/2023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686893447"/>
                  </a:ext>
                </a:extLst>
              </a:tr>
            </a:tbl>
          </a:graphicData>
        </a:graphic>
      </p:graphicFrame>
      <p:sp>
        <p:nvSpPr>
          <p:cNvPr id="4" name="TextBox 3">
            <a:extLst>
              <a:ext uri="{FF2B5EF4-FFF2-40B4-BE49-F238E27FC236}">
                <a16:creationId xmlns:a16="http://schemas.microsoft.com/office/drawing/2014/main" id="{45B2935D-A4FB-EBDE-D33B-DA2C4D31765C}"/>
              </a:ext>
            </a:extLst>
          </p:cNvPr>
          <p:cNvSpPr txBox="1"/>
          <p:nvPr/>
        </p:nvSpPr>
        <p:spPr>
          <a:xfrm>
            <a:off x="0" y="84953"/>
            <a:ext cx="12192000" cy="378565"/>
          </a:xfrm>
          <a:prstGeom prst="rect">
            <a:avLst/>
          </a:prstGeom>
          <a:solidFill>
            <a:schemeClr val="tx2">
              <a:lumMod val="40000"/>
              <a:lumOff val="60000"/>
            </a:schemeClr>
          </a:solid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l-GR" b="1"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Times New Roman" panose="02020603050405020304" pitchFamily="18" charset="0"/>
              </a:rPr>
              <a:t>Προαπαιτούμενοι στόχοι</a:t>
            </a:r>
            <a:endParaRPr kumimoji="0" lang="en-US" b="1"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06357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C3728-C58D-15DC-2085-2F6C4602368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ADA6CA4-1065-2260-E251-D56BAA42AF5C}"/>
              </a:ext>
            </a:extLst>
          </p:cNvPr>
          <p:cNvSpPr txBox="1"/>
          <p:nvPr/>
        </p:nvSpPr>
        <p:spPr>
          <a:xfrm>
            <a:off x="221742" y="233726"/>
            <a:ext cx="609447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0070C0"/>
                </a:solidFill>
                <a:effectLst/>
                <a:uLnTx/>
                <a:uFillTx/>
                <a:latin typeface="Aptos Narrow" panose="020B0004020202020204" pitchFamily="34" charset="0"/>
                <a:ea typeface="+mn-ea"/>
                <a:cs typeface="+mn-cs"/>
              </a:rPr>
              <a:t>Π2) Βιώσιμη διαχείριση πόρων</a:t>
            </a:r>
            <a:endParaRPr kumimoji="0" lang="en-US" sz="1600" b="0" i="0" u="none" strike="noStrike" kern="1200" cap="none" spc="0" normalizeH="0" baseline="0" noProof="0" dirty="0">
              <a:ln>
                <a:noFill/>
              </a:ln>
              <a:solidFill>
                <a:srgbClr val="0070C0"/>
              </a:solidFill>
              <a:effectLst/>
              <a:uLnTx/>
              <a:uFillTx/>
              <a:latin typeface="Gill Sans MT"/>
              <a:ea typeface="+mn-ea"/>
              <a:cs typeface="+mn-cs"/>
            </a:endParaRPr>
          </a:p>
        </p:txBody>
      </p:sp>
      <p:graphicFrame>
        <p:nvGraphicFramePr>
          <p:cNvPr id="4" name="Table 3">
            <a:extLst>
              <a:ext uri="{FF2B5EF4-FFF2-40B4-BE49-F238E27FC236}">
                <a16:creationId xmlns:a16="http://schemas.microsoft.com/office/drawing/2014/main" id="{352ACD38-ACBF-99A4-8883-6EABA8E4859F}"/>
              </a:ext>
            </a:extLst>
          </p:cNvPr>
          <p:cNvGraphicFramePr>
            <a:graphicFrameLocks noGrp="1"/>
          </p:cNvGraphicFramePr>
          <p:nvPr/>
        </p:nvGraphicFramePr>
        <p:xfrm>
          <a:off x="221742" y="1066514"/>
          <a:ext cx="11747754" cy="3789119"/>
        </p:xfrm>
        <a:graphic>
          <a:graphicData uri="http://schemas.openxmlformats.org/drawingml/2006/table">
            <a:tbl>
              <a:tblPr firstRow="1" firstCol="1" lastRow="1" lastCol="1" bandRow="1" bandCol="1"/>
              <a:tblGrid>
                <a:gridCol w="2934523">
                  <a:extLst>
                    <a:ext uri="{9D8B030D-6E8A-4147-A177-3AD203B41FA5}">
                      <a16:colId xmlns:a16="http://schemas.microsoft.com/office/drawing/2014/main" val="4242252428"/>
                    </a:ext>
                  </a:extLst>
                </a:gridCol>
                <a:gridCol w="4954463">
                  <a:extLst>
                    <a:ext uri="{9D8B030D-6E8A-4147-A177-3AD203B41FA5}">
                      <a16:colId xmlns:a16="http://schemas.microsoft.com/office/drawing/2014/main" val="622702340"/>
                    </a:ext>
                  </a:extLst>
                </a:gridCol>
                <a:gridCol w="919414">
                  <a:extLst>
                    <a:ext uri="{9D8B030D-6E8A-4147-A177-3AD203B41FA5}">
                      <a16:colId xmlns:a16="http://schemas.microsoft.com/office/drawing/2014/main" val="1190677614"/>
                    </a:ext>
                  </a:extLst>
                </a:gridCol>
                <a:gridCol w="2939354">
                  <a:extLst>
                    <a:ext uri="{9D8B030D-6E8A-4147-A177-3AD203B41FA5}">
                      <a16:colId xmlns:a16="http://schemas.microsoft.com/office/drawing/2014/main" val="2713788261"/>
                    </a:ext>
                  </a:extLst>
                </a:gridCol>
              </a:tblGrid>
              <a:tr h="192479">
                <a:tc>
                  <a:txBody>
                    <a:bodyPr/>
                    <a:lstStyle/>
                    <a:p>
                      <a:pPr marL="276225">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Πυλώνας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764540">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Τελικός στόχος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625" marR="40005" algn="ctr">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Βαθμοί</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58495">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Ενδιάμεσος στόχος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170896215"/>
                  </a:ext>
                </a:extLst>
              </a:tr>
              <a:tr h="283927">
                <a:tc rowSpan="2">
                  <a:txBody>
                    <a:bodyPr/>
                    <a:lstStyle/>
                    <a:p>
                      <a:pPr>
                        <a:buNone/>
                      </a:pPr>
                      <a:r>
                        <a:rPr lang="en-US" sz="1200" b="1" dirty="0">
                          <a:effectLst/>
                          <a:latin typeface="Times New Roman" panose="02020603050405020304" pitchFamily="18" charset="0"/>
                          <a:ea typeface="Calibri" panose="020F0502020204030204" pitchFamily="34" charset="0"/>
                          <a:cs typeface="Calibri" panose="020F0502020204030204" pitchFamily="34" charset="0"/>
                        </a:rPr>
                        <a:t> </a:t>
                      </a:r>
                      <a:r>
                        <a:rPr lang="el-GR" sz="1200" b="1" dirty="0">
                          <a:effectLst/>
                          <a:latin typeface="Calibri" panose="020F0502020204030204" pitchFamily="34" charset="0"/>
                          <a:ea typeface="Calibri" panose="020F0502020204030204" pitchFamily="34" charset="0"/>
                          <a:cs typeface="Calibri" panose="020F0502020204030204" pitchFamily="34" charset="0"/>
                        </a:rPr>
                        <a:t>Βιώσιμη Διαχείριση πόρων</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1595" marR="64770">
                        <a:buNone/>
                      </a:pP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Διασφάλιση της ποιότητας νερού σύμφωνα με την οδηγία 2020/2184/ΕΕ και την ΚΥΑ Δ1(δ)/ΓΠ οικ. 27829 (ΦΕΚ 3525</a:t>
                      </a:r>
                      <a:r>
                        <a:rPr lang="el-GR" sz="1200" spc="-3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Β’/2023)</a:t>
                      </a:r>
                    </a:p>
                    <a:p>
                      <a:pPr marL="61595" marR="64770">
                        <a:buNone/>
                      </a:pPr>
                      <a:endPar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61595" marR="64770">
                        <a:buNone/>
                      </a:pP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Μέτρο 3: Κατασκευή μονάδας αφαλάτωσης για την επεξεργασία των υφιστάμενων γεωτρήσεων και των προγραμματιζόμενων νέων γεωτρήσεων</a:t>
                      </a:r>
                    </a:p>
                    <a:p>
                      <a:pPr marL="61595" marR="64770">
                        <a:buNone/>
                      </a:pP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a:spcBef>
                          <a:spcPts val="5"/>
                        </a:spcBef>
                        <a:buNone/>
                      </a:pPr>
                      <a:r>
                        <a:rPr lang="el-GR"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620" algn="ctr">
                        <a:spcBef>
                          <a:spcPts val="5"/>
                        </a:spcBef>
                        <a:buNone/>
                      </a:pPr>
                      <a:r>
                        <a:rPr lang="en-US"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2230" marR="67310">
                        <a:buNone/>
                      </a:pPr>
                      <a:r>
                        <a:rPr lang="el-GR"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Διασφάλιση της ποιότητας νερού σύμφωνα με την οδηγία 2020/2184/ΕΕ και την ΚΥΑ Δ1(δ)/ΓΠ οικ. 27829 (ΦΕΚ 3525</a:t>
                      </a:r>
                      <a:r>
                        <a:rPr lang="el-GR" sz="1200" spc="-3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l-GR"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Β’/2023)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284339324"/>
                  </a:ext>
                </a:extLst>
              </a:tr>
              <a:tr h="592526">
                <a:tc vMerge="1">
                  <a:txBody>
                    <a:bodyPr/>
                    <a:lstStyle/>
                    <a:p>
                      <a:endParaRPr lang="en-US"/>
                    </a:p>
                  </a:txBody>
                  <a:tcPr/>
                </a:tc>
                <a:tc>
                  <a:txBody>
                    <a:bodyPr/>
                    <a:lstStyle/>
                    <a:p>
                      <a:pPr marL="61595" marR="60325">
                        <a:buNone/>
                      </a:pP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Υποδομές συλλογής και επεξεργασίας</a:t>
                      </a:r>
                      <a:r>
                        <a:rPr lang="el-GR" sz="1200" spc="-75"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αστικών λυμάτων: α) σε οικισμούς με πληθυσμό μεγαλύτερο από 500 ισοδύναμους κατοίκους, β) τουλάχιστον σε έναν κύριο οικισμό ανά νησί (αφορά νησιά με οικισμούς μικρότερους από 500 ισοδύναμους</a:t>
                      </a:r>
                      <a:r>
                        <a:rPr lang="el-GR" sz="1200" spc="-2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κατοίκους)</a:t>
                      </a:r>
                    </a:p>
                    <a:p>
                      <a:pPr marL="61595" marR="60325">
                        <a:buNone/>
                      </a:pPr>
                      <a:endPar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61595" marR="60325" algn="just">
                        <a:buNone/>
                      </a:pPr>
                      <a:r>
                        <a:rPr lang="el-G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Επιλέγεται το </a:t>
                      </a: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Μέτρο 10: Κατασκευή δικτύου αποχέτευσης για Αγία Μαρίνα και </a:t>
                      </a:r>
                      <a:r>
                        <a:rPr lang="el-GR"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Φρυ</a:t>
                      </a: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και τριτοβάθμιας ΕΕΛ. </a:t>
                      </a:r>
                      <a:r>
                        <a:rPr lang="el-G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Σε αυτή την ΕΕΛ θα μπορούν δυνητικά να εξυπηρετηθούν και οι οικισμοί Παναγιά και Αρβανιτοχώρι, όπως προβλέπεται από το Στρατηγικό Σχεδιασμό (</a:t>
                      </a:r>
                      <a:r>
                        <a:rPr lang="el-GR" sz="1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Master</a:t>
                      </a:r>
                      <a:r>
                        <a:rPr lang="el-G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l-GR" sz="1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Plan</a:t>
                      </a:r>
                      <a:r>
                        <a:rPr lang="el-G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υποδομών διαχείρισης υδατικών πόρων Ν. Κάσου.</a:t>
                      </a:r>
                    </a:p>
                    <a:p>
                      <a:pPr marL="61595" marR="60325" algn="just">
                        <a:buNone/>
                      </a:pPr>
                      <a:r>
                        <a:rPr lang="el-G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a:buNone/>
                      </a:pPr>
                      <a:r>
                        <a:rPr lang="el-GR"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l-GR"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a:spcBef>
                          <a:spcPts val="40"/>
                        </a:spcBef>
                        <a:buNone/>
                      </a:pPr>
                      <a:r>
                        <a:rPr lang="el-GR"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620" algn="ctr">
                        <a:buNone/>
                      </a:pPr>
                      <a:r>
                        <a:rPr lang="en-US"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2230" marR="62865">
                        <a:buNone/>
                      </a:pP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Υποδομές συλλογής και επεξεργασίας αστικών λυμάτων: α) σε οικισμούς με πληθυσμό μεγαλύτερο από 500 ισοδύναμους κατοίκους, β) τουλάχιστον σε έναν κύριο οικισμό ανά νησί (αφορά νησιά με οικισμούς μικρότερους από 500 ισοδύναμους</a:t>
                      </a:r>
                      <a:r>
                        <a:rPr lang="el-GR" sz="1200" spc="-2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κατοίκους)</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067442488"/>
                  </a:ext>
                </a:extLst>
              </a:tr>
            </a:tbl>
          </a:graphicData>
        </a:graphic>
      </p:graphicFrame>
    </p:spTree>
    <p:extLst>
      <p:ext uri="{BB962C8B-B14F-4D97-AF65-F5344CB8AC3E}">
        <p14:creationId xmlns:p14="http://schemas.microsoft.com/office/powerpoint/2010/main" val="2370715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6F5EB-BA48-9AF3-3C94-F2325B4297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9A4822A-DD03-F224-5B3D-6A4D9B10343A}"/>
              </a:ext>
            </a:extLst>
          </p:cNvPr>
          <p:cNvSpPr txBox="1"/>
          <p:nvPr/>
        </p:nvSpPr>
        <p:spPr>
          <a:xfrm>
            <a:off x="322326" y="1040750"/>
            <a:ext cx="6094476" cy="6283002"/>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l-GR" sz="1400" b="0" i="0" u="none" strike="noStrike" kern="100" cap="none" spc="0" normalizeH="0" baseline="0" noProof="0" dirty="0">
                <a:ln>
                  <a:noFill/>
                </a:ln>
                <a:solidFill>
                  <a:srgbClr val="215E99"/>
                </a:solidFill>
                <a:effectLst/>
                <a:uLnTx/>
                <a:uFillTx/>
                <a:latin typeface="Aptos" panose="020B0004020202020204" pitchFamily="34" charset="0"/>
                <a:ea typeface="Aptos" panose="020B0004020202020204" pitchFamily="34" charset="0"/>
                <a:cs typeface="Times New Roman" panose="02020603050405020304" pitchFamily="18" charset="0"/>
              </a:rPr>
              <a:t>Πυλώνας 2 	Βιώσιμη διαχείριση πόρων</a:t>
            </a:r>
            <a:endParaRPr kumimoji="0" lang="en-US" sz="14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l-GR" sz="1400" b="1"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ΣΤΟΧΟΙ</a:t>
            </a:r>
            <a:endParaRPr kumimoji="0" lang="en-US" sz="14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el-GR" sz="14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Περιορισμός πλαστικών μίας χρήσης </a:t>
            </a:r>
            <a:r>
              <a:rPr kumimoji="0" lang="el-GR" sz="1400" b="1"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(2 βαθμοί)</a:t>
            </a: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el-GR" sz="14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Προετοιμασία για επαναχρησιμοποίηση και ανακύκλωση ≥ 60% των παραγόμενων αστικών αποβλήτων </a:t>
            </a:r>
            <a:r>
              <a:rPr kumimoji="0" lang="el-GR" sz="1400" b="1"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(6 βαθμοί)</a:t>
            </a:r>
            <a:endParaRPr kumimoji="0" lang="el-GR" sz="14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el-GR" sz="1400" b="0" i="0" u="none" strike="noStrike" kern="1200" cap="none" spc="0" normalizeH="0" baseline="0" noProof="0" dirty="0">
                <a:ln>
                  <a:noFill/>
                </a:ln>
                <a:solidFill>
                  <a:srgbClr val="231F20"/>
                </a:solidFill>
                <a:effectLst/>
                <a:uLnTx/>
                <a:uFillTx/>
                <a:latin typeface="Calibri" panose="020F0502020204030204" pitchFamily="34" charset="0"/>
                <a:ea typeface="Calibri" panose="020F0502020204030204" pitchFamily="34" charset="0"/>
                <a:cs typeface="+mn-cs"/>
              </a:rPr>
              <a:t>Τεκμηρίωση στο </a:t>
            </a:r>
            <a:r>
              <a:rPr kumimoji="0" lang="el-GR" sz="1400" b="0" i="0" u="none" strike="noStrike" kern="1200" cap="none" spc="0" normalizeH="0" baseline="0" noProof="0" dirty="0" err="1">
                <a:ln>
                  <a:noFill/>
                </a:ln>
                <a:solidFill>
                  <a:srgbClr val="231F20"/>
                </a:solidFill>
                <a:effectLst/>
                <a:uLnTx/>
                <a:uFillTx/>
                <a:latin typeface="Calibri" panose="020F0502020204030204" pitchFamily="34" charset="0"/>
                <a:ea typeface="Calibri" panose="020F0502020204030204" pitchFamily="34" charset="0"/>
                <a:cs typeface="+mn-cs"/>
              </a:rPr>
              <a:t>ΤοΣΔΑ</a:t>
            </a:r>
            <a:r>
              <a:rPr kumimoji="0" lang="el-GR" sz="1400" b="0" i="0" u="none" strike="noStrike" kern="1200" cap="none" spc="0" normalizeH="0" baseline="0" noProof="0" dirty="0">
                <a:ln>
                  <a:noFill/>
                </a:ln>
                <a:solidFill>
                  <a:srgbClr val="231F20"/>
                </a:solidFill>
                <a:effectLst/>
                <a:uLnTx/>
                <a:uFillTx/>
                <a:latin typeface="Calibri" panose="020F0502020204030204" pitchFamily="34" charset="0"/>
                <a:ea typeface="Calibri" panose="020F0502020204030204" pitchFamily="34" charset="0"/>
                <a:cs typeface="+mn-cs"/>
              </a:rPr>
              <a:t> της συμβολής του νησιού στην επίτευξη του στόχου για ταφή Αστικών Στερεών Αποβλήτων (ΑΣΑ) κάτω του 10% </a:t>
            </a:r>
            <a:r>
              <a:rPr kumimoji="0" lang="el-GR" sz="1400" b="0" i="0" u="none" strike="noStrike" kern="1200" cap="none" spc="0" normalizeH="0" baseline="0" noProof="0" dirty="0" err="1">
                <a:ln>
                  <a:noFill/>
                </a:ln>
                <a:solidFill>
                  <a:srgbClr val="231F20"/>
                </a:solidFill>
                <a:effectLst/>
                <a:uLnTx/>
                <a:uFillTx/>
                <a:latin typeface="Calibri" panose="020F0502020204030204" pitchFamily="34" charset="0"/>
                <a:ea typeface="Calibri" panose="020F0502020204030204" pitchFamily="34" charset="0"/>
                <a:cs typeface="+mn-cs"/>
              </a:rPr>
              <a:t>κ.β</a:t>
            </a:r>
            <a:r>
              <a:rPr kumimoji="0" lang="el-GR" sz="1400" b="0" i="0" u="none" strike="noStrike" kern="1200" cap="none" spc="0" normalizeH="0" baseline="0" noProof="0" dirty="0">
                <a:ln>
                  <a:noFill/>
                </a:ln>
                <a:solidFill>
                  <a:srgbClr val="231F20"/>
                </a:solidFill>
                <a:effectLst/>
                <a:uLnTx/>
                <a:uFillTx/>
                <a:latin typeface="Calibri" panose="020F0502020204030204" pitchFamily="34" charset="0"/>
                <a:ea typeface="Calibri" panose="020F0502020204030204" pitchFamily="34" charset="0"/>
                <a:cs typeface="+mn-cs"/>
              </a:rPr>
              <a:t>. σε Περιφερειακό επίπεδο έως το 2030. </a:t>
            </a:r>
            <a:r>
              <a:rPr kumimoji="0" lang="el-GR" sz="1400" b="1"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(6 βαθμοί)</a:t>
            </a:r>
            <a:endParaRPr kumimoji="0" lang="el-GR" sz="1400" b="0" i="0" u="none" strike="noStrike" kern="1200" cap="none" spc="0" normalizeH="0" baseline="0" noProof="0" dirty="0">
              <a:ln>
                <a:noFill/>
              </a:ln>
              <a:solidFill>
                <a:srgbClr val="231F20"/>
              </a:solidFill>
              <a:effectLst/>
              <a:uLnTx/>
              <a:uFillTx/>
              <a:latin typeface="Calibri" panose="020F0502020204030204" pitchFamily="34" charset="0"/>
              <a:ea typeface="Calibri" panose="020F0502020204030204" pitchFamily="34" charset="0"/>
              <a:cs typeface="+mn-cs"/>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lang="el-GR" sz="1400" dirty="0">
                <a:solidFill>
                  <a:srgbClr val="231F20"/>
                </a:solidFill>
                <a:effectLst/>
                <a:latin typeface="Calibri" panose="020F0502020204030204" pitchFamily="34" charset="0"/>
                <a:ea typeface="Calibri" panose="020F0502020204030204" pitchFamily="34" charset="0"/>
              </a:rPr>
              <a:t>Αξιοποίηση &gt;25% της παραγόμενης ιλύος από την επεξεργασία λυμάτων (</a:t>
            </a:r>
            <a:r>
              <a:rPr lang="el-GR" sz="1400" dirty="0" err="1">
                <a:solidFill>
                  <a:srgbClr val="231F20"/>
                </a:solidFill>
                <a:effectLst/>
                <a:latin typeface="Calibri" panose="020F0502020204030204" pitchFamily="34" charset="0"/>
                <a:ea typeface="Calibri" panose="020F0502020204030204" pitchFamily="34" charset="0"/>
              </a:rPr>
              <a:t>κομποστοποίηση</a:t>
            </a:r>
            <a:r>
              <a:rPr lang="el-GR" sz="1400" dirty="0">
                <a:solidFill>
                  <a:srgbClr val="231F20"/>
                </a:solidFill>
                <a:effectLst/>
                <a:latin typeface="Calibri" panose="020F0502020204030204" pitchFamily="34" charset="0"/>
                <a:ea typeface="Calibri" panose="020F0502020204030204" pitchFamily="34" charset="0"/>
              </a:rPr>
              <a:t>, </a:t>
            </a:r>
            <a:r>
              <a:rPr lang="el-GR" sz="1400" dirty="0" err="1">
                <a:solidFill>
                  <a:srgbClr val="231F20"/>
                </a:solidFill>
                <a:effectLst/>
                <a:latin typeface="Calibri" panose="020F0502020204030204" pitchFamily="34" charset="0"/>
                <a:ea typeface="Calibri" panose="020F0502020204030204" pitchFamily="34" charset="0"/>
              </a:rPr>
              <a:t>εδαφοβελτιωτικό</a:t>
            </a:r>
            <a:r>
              <a:rPr lang="el-GR" sz="1400" dirty="0">
                <a:solidFill>
                  <a:srgbClr val="231F20"/>
                </a:solidFill>
                <a:effectLst/>
                <a:latin typeface="Calibri" panose="020F0502020204030204" pitchFamily="34" charset="0"/>
                <a:ea typeface="Calibri" panose="020F0502020204030204" pitchFamily="34" charset="0"/>
              </a:rPr>
              <a:t>, παραγωγή βιοαερίου, κ.α.) </a:t>
            </a:r>
            <a:r>
              <a:rPr kumimoji="0" lang="el-GR" sz="1400" b="1"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(9 βαθμοί)</a:t>
            </a:r>
            <a:endParaRPr lang="el-GR" sz="1400" dirty="0">
              <a:solidFill>
                <a:srgbClr val="231F20"/>
              </a:solidFill>
              <a:effectLst/>
              <a:latin typeface="Calibri" panose="020F0502020204030204" pitchFamily="34" charset="0"/>
              <a:ea typeface="Calibri" panose="020F0502020204030204"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el-GR" sz="1400" b="0" i="0" u="none" strike="noStrike" kern="1200" cap="none" spc="0" normalizeH="0" baseline="0" noProof="0" dirty="0">
                <a:ln>
                  <a:noFill/>
                </a:ln>
                <a:solidFill>
                  <a:srgbClr val="231F20"/>
                </a:solidFill>
                <a:effectLst/>
                <a:uLnTx/>
                <a:uFillTx/>
                <a:latin typeface="Calibri" panose="020F0502020204030204" pitchFamily="34" charset="0"/>
                <a:ea typeface="Calibri" panose="020F0502020204030204" pitchFamily="34" charset="0"/>
                <a:cs typeface="+mn-cs"/>
              </a:rPr>
              <a:t>Συμφωνία του ΤΣΔ με τα μέτρα των Σχεδίων Διαχείρισης Λεκανών Απορροής (ΣΔΛΑΠ) για τη διατήρηση/επίτευξη της καλής κατάστασης της ποιότητας και ποσότητας των υδάτων </a:t>
            </a:r>
            <a:r>
              <a:rPr kumimoji="0" lang="el-GR" sz="1400" b="1"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(2 βαθμοί)</a:t>
            </a:r>
            <a:endParaRPr kumimoji="0" lang="el-GR" sz="1400" b="0" i="0" u="none" strike="noStrike" kern="1200" cap="none" spc="0" normalizeH="0" baseline="0" noProof="0" dirty="0">
              <a:ln>
                <a:noFill/>
              </a:ln>
              <a:solidFill>
                <a:srgbClr val="231F20"/>
              </a:solidFill>
              <a:effectLst/>
              <a:uLnTx/>
              <a:uFillTx/>
              <a:latin typeface="Calibri" panose="020F0502020204030204" pitchFamily="34" charset="0"/>
              <a:ea typeface="Calibri" panose="020F0502020204030204" pitchFamily="34" charset="0"/>
              <a:cs typeface="+mn-cs"/>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el-GR" sz="14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Μηδενισμός εισαγωγής νερού (με εξαίρεση περιπτώσεις ανωτέρας βίας) </a:t>
            </a:r>
            <a:r>
              <a:rPr kumimoji="0" lang="el-GR" sz="1400" b="1"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(20 βαθμοί)</a:t>
            </a:r>
            <a:endParaRPr kumimoji="0" lang="el-GR" sz="14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el-GR" sz="14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Καθολική παροχή πόσιμου νερού σε περιοχές εντός σχεδίου πόλεως ή εντός ορίων των νομίμως υφισταμένων οικισμών </a:t>
            </a:r>
            <a:r>
              <a:rPr kumimoji="0" lang="el-GR" sz="1400" b="1"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(9 βαθμοί)</a:t>
            </a:r>
            <a:endParaRPr kumimoji="0" lang="el-GR" sz="14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el-GR" sz="1400" b="0" i="0" u="none" strike="noStrike" kern="100" cap="none" spc="0" normalizeH="0" baseline="0" noProof="0" dirty="0">
                <a:ln>
                  <a:noFill/>
                </a:ln>
                <a:effectLst/>
                <a:uLnTx/>
                <a:uFillTx/>
                <a:latin typeface="Aptos" panose="020B0004020202020204" pitchFamily="34" charset="0"/>
                <a:ea typeface="Aptos" panose="020B0004020202020204" pitchFamily="34" charset="0"/>
                <a:cs typeface="Times New Roman" panose="02020603050405020304" pitchFamily="18" charset="0"/>
              </a:rPr>
              <a:t> Μία (1) δημοσίως </a:t>
            </a:r>
            <a:r>
              <a:rPr kumimoji="0" lang="el-GR" sz="1400" b="0" i="0" u="none" strike="noStrike" kern="100" cap="none" spc="0" normalizeH="0" baseline="0" noProof="0" dirty="0" err="1">
                <a:ln>
                  <a:noFill/>
                </a:ln>
                <a:effectLst/>
                <a:uLnTx/>
                <a:uFillTx/>
                <a:latin typeface="Aptos" panose="020B0004020202020204" pitchFamily="34" charset="0"/>
                <a:ea typeface="Aptos" panose="020B0004020202020204" pitchFamily="34" charset="0"/>
                <a:cs typeface="Times New Roman" panose="02020603050405020304" pitchFamily="18" charset="0"/>
              </a:rPr>
              <a:t>προσβάσιμη</a:t>
            </a:r>
            <a:r>
              <a:rPr kumimoji="0" lang="el-GR" sz="1400" b="0" i="0" u="none" strike="noStrike" kern="100" cap="none" spc="0" normalizeH="0" baseline="0" noProof="0" dirty="0">
                <a:ln>
                  <a:noFill/>
                </a:ln>
                <a:effectLst/>
                <a:uLnTx/>
                <a:uFillTx/>
                <a:latin typeface="Aptos" panose="020B0004020202020204" pitchFamily="34" charset="0"/>
                <a:ea typeface="Aptos" panose="020B0004020202020204" pitchFamily="34" charset="0"/>
                <a:cs typeface="Times New Roman" panose="02020603050405020304" pitchFamily="18" charset="0"/>
              </a:rPr>
              <a:t> βρύση ανά 500 μόνιμους ισοδύναμους κατοίκους </a:t>
            </a:r>
            <a:r>
              <a:rPr kumimoji="0" lang="el-GR" sz="1400" b="1"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(1 βαθμός)</a:t>
            </a:r>
            <a:endParaRPr kumimoji="0" lang="el-GR" sz="1400" b="0" i="0" u="none" strike="noStrike" kern="100" cap="none" spc="0" normalizeH="0" baseline="0" noProof="0" dirty="0">
              <a:ln>
                <a:noFill/>
              </a:ln>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el-GR" sz="1400" b="0" i="0" u="none" strike="noStrike" kern="100" cap="none" spc="0" normalizeH="0" baseline="0" noProof="0" dirty="0">
                <a:ln>
                  <a:noFill/>
                </a:ln>
                <a:effectLst/>
                <a:uLnTx/>
                <a:uFillTx/>
                <a:latin typeface="Aptos" panose="020B0004020202020204" pitchFamily="34" charset="0"/>
                <a:ea typeface="Aptos" panose="020B0004020202020204" pitchFamily="34" charset="0"/>
                <a:cs typeface="Times New Roman" panose="02020603050405020304" pitchFamily="18" charset="0"/>
              </a:rPr>
              <a:t>Περιορισμός των απωλειών του δικτύου ύδρευσης κάτω του 20% </a:t>
            </a:r>
            <a:r>
              <a:rPr kumimoji="0" lang="el-GR" sz="1400" b="1"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(20 βαθμοί)</a:t>
            </a:r>
            <a:endParaRPr kumimoji="0" lang="el-GR" sz="1400" b="0" i="0" u="none" strike="noStrike" kern="100" cap="none" spc="0" normalizeH="0" baseline="0" noProof="0" dirty="0">
              <a:ln>
                <a:noFill/>
              </a:ln>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el-GR" sz="1400" b="0" i="0" u="none" strike="noStrike" kern="100" cap="none" spc="0" normalizeH="0" baseline="0" noProof="0" dirty="0">
                <a:ln>
                  <a:noFill/>
                </a:ln>
                <a:effectLst/>
                <a:uLnTx/>
                <a:uFillTx/>
                <a:latin typeface="Aptos" panose="020B0004020202020204" pitchFamily="34" charset="0"/>
                <a:ea typeface="Aptos" panose="020B0004020202020204" pitchFamily="34" charset="0"/>
                <a:cs typeface="Times New Roman" panose="02020603050405020304" pitchFamily="18" charset="0"/>
              </a:rPr>
              <a:t>Επαναχρησιμοποίηση &gt;25% των εκροών των εγκαταστάσεων επεξεργασίας λυμάτων (ΕΕΛ) (ΚΥΑ145116/2011, Κανονισμός 2020/741) </a:t>
            </a:r>
            <a:r>
              <a:rPr kumimoji="0" lang="el-GR" sz="1400" b="1"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(9 βαθμοί)</a:t>
            </a: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endParaRPr kumimoji="0" lang="el-GR" sz="1400" b="0" i="0" u="none" strike="noStrike" kern="100" cap="none" spc="0" normalizeH="0" baseline="0" noProof="0" dirty="0">
              <a:ln>
                <a:noFill/>
              </a:ln>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endParaRPr kumimoji="0" lang="en-US" sz="14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BB6B898-FCB2-1F7C-51CC-D3EC5DAF30D2}"/>
              </a:ext>
            </a:extLst>
          </p:cNvPr>
          <p:cNvSpPr txBox="1"/>
          <p:nvPr/>
        </p:nvSpPr>
        <p:spPr>
          <a:xfrm>
            <a:off x="7984998" y="2555608"/>
            <a:ext cx="2494026" cy="77752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l-GR" sz="1800" b="0" i="0" u="none" strike="noStrike" kern="100" cap="none" spc="0" normalizeH="0" baseline="0" noProof="0" dirty="0">
                <a:ln>
                  <a:noFill/>
                </a:ln>
                <a:solidFill>
                  <a:srgbClr val="215E99"/>
                </a:solidFill>
                <a:effectLst/>
                <a:uLnTx/>
                <a:uFillTx/>
                <a:latin typeface="Aptos" panose="020B0004020202020204" pitchFamily="34" charset="0"/>
                <a:ea typeface="Aptos" panose="020B0004020202020204" pitchFamily="34" charset="0"/>
                <a:cs typeface="Times New Roman" panose="02020603050405020304" pitchFamily="18" charset="0"/>
              </a:rPr>
              <a:t>Ενδιάμεσος Στόχος: 20</a:t>
            </a:r>
            <a:endParaRPr kumimoji="0" lang="en-US" sz="105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l-GR" sz="1800" b="0" i="0" u="none" strike="noStrike" kern="100" cap="none" spc="0" normalizeH="0" baseline="0" noProof="0" dirty="0">
                <a:ln>
                  <a:noFill/>
                </a:ln>
                <a:solidFill>
                  <a:srgbClr val="215E99"/>
                </a:solidFill>
                <a:effectLst/>
                <a:uLnTx/>
                <a:uFillTx/>
                <a:latin typeface="Aptos" panose="020B0004020202020204" pitchFamily="34" charset="0"/>
                <a:ea typeface="Aptos" panose="020B0004020202020204" pitchFamily="34" charset="0"/>
                <a:cs typeface="Times New Roman" panose="02020603050405020304" pitchFamily="18" charset="0"/>
              </a:rPr>
              <a:t>Τελικός Στόχος: 30</a:t>
            </a:r>
            <a:endParaRPr kumimoji="0" lang="en-US" sz="105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A2C11A7-D95A-3507-B5D7-F4C8C718EED2}"/>
              </a:ext>
            </a:extLst>
          </p:cNvPr>
          <p:cNvSpPr txBox="1"/>
          <p:nvPr/>
        </p:nvSpPr>
        <p:spPr>
          <a:xfrm>
            <a:off x="0" y="276977"/>
            <a:ext cx="12192000" cy="378565"/>
          </a:xfrm>
          <a:prstGeom prst="rect">
            <a:avLst/>
          </a:prstGeom>
          <a:solidFill>
            <a:schemeClr val="tx2">
              <a:lumMod val="40000"/>
              <a:lumOff val="60000"/>
            </a:schemeClr>
          </a:solid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l-GR" b="1"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Times New Roman" panose="02020603050405020304" pitchFamily="18" charset="0"/>
              </a:rPr>
              <a:t>Επιλεγμένοι στόχοι</a:t>
            </a:r>
            <a:endParaRPr kumimoji="0" lang="en-US" b="1"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28812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3C9F83-2403-9635-B32F-FDA02E93F416}"/>
              </a:ext>
            </a:extLst>
          </p:cNvPr>
          <p:cNvSpPr txBox="1"/>
          <p:nvPr/>
        </p:nvSpPr>
        <p:spPr>
          <a:xfrm>
            <a:off x="221742" y="233726"/>
            <a:ext cx="609447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0070C0"/>
                </a:solidFill>
                <a:effectLst/>
                <a:uLnTx/>
                <a:uFillTx/>
                <a:latin typeface="Aptos Narrow" panose="020B0004020202020204" pitchFamily="34" charset="0"/>
                <a:ea typeface="+mn-ea"/>
                <a:cs typeface="+mn-cs"/>
              </a:rPr>
              <a:t>ΠΥΛΩΝΑΣ 2 </a:t>
            </a:r>
            <a:r>
              <a:rPr lang="el-GR" sz="1600" b="1" dirty="0">
                <a:solidFill>
                  <a:srgbClr val="0070C0"/>
                </a:solidFill>
                <a:latin typeface="Aptos Narrow" panose="020B0004020202020204" pitchFamily="34" charset="0"/>
              </a:rPr>
              <a:t>ΒΙΩΣΙΜΗ ΔΙΑΧΕΙΡΙΣΗ ΠΟΡΩΝ</a:t>
            </a:r>
            <a:endParaRPr kumimoji="0" lang="en-US" sz="1600" b="0" i="0" u="none" strike="noStrike" kern="1200" cap="none" spc="0" normalizeH="0" baseline="0" noProof="0" dirty="0">
              <a:ln>
                <a:noFill/>
              </a:ln>
              <a:solidFill>
                <a:srgbClr val="0070C0"/>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D010340F-084B-A2AE-46C8-2977221AE577}"/>
              </a:ext>
            </a:extLst>
          </p:cNvPr>
          <p:cNvSpPr txBox="1"/>
          <p:nvPr/>
        </p:nvSpPr>
        <p:spPr>
          <a:xfrm>
            <a:off x="-765810" y="672239"/>
            <a:ext cx="12159234" cy="378565"/>
          </a:xfrm>
          <a:prstGeom prst="rect">
            <a:avLst/>
          </a:prstGeom>
          <a:noFill/>
        </p:spPr>
        <p:txBody>
          <a:bodyPr wrap="square">
            <a:spAutoFit/>
          </a:bodyPr>
          <a:lstStyle/>
          <a:p>
            <a:pPr marL="1143000" lvl="2" indent="-228600" algn="just">
              <a:lnSpc>
                <a:spcPct val="107000"/>
              </a:lnSpc>
              <a:spcBef>
                <a:spcPts val="800"/>
              </a:spcBef>
              <a:spcAft>
                <a:spcPts val="400"/>
              </a:spcAft>
              <a:buFont typeface="+mj-lt"/>
              <a:buAutoNum type="arabicPeriod"/>
            </a:pPr>
            <a:r>
              <a:rPr lang="el-GR"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Μη Προαπαιτούμενος στόχος 1: Μείωση των πλαστικών μίας χρήσης</a:t>
            </a:r>
            <a:r>
              <a:rPr lang="en-US"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 (2 </a:t>
            </a:r>
            <a:r>
              <a:rPr lang="el-GR"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βαθμοί)  </a:t>
            </a:r>
            <a:endParaRPr lang="en-US"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5CCF986-6768-D081-47DC-33089A3A727C}"/>
              </a:ext>
            </a:extLst>
          </p:cNvPr>
          <p:cNvSpPr txBox="1"/>
          <p:nvPr/>
        </p:nvSpPr>
        <p:spPr>
          <a:xfrm>
            <a:off x="148590" y="1150763"/>
            <a:ext cx="11903202" cy="738664"/>
          </a:xfrm>
          <a:prstGeom prst="rect">
            <a:avLst/>
          </a:prstGeom>
          <a:noFill/>
        </p:spPr>
        <p:txBody>
          <a:bodyPr wrap="square">
            <a:spAutoFit/>
          </a:bodyPr>
          <a:lstStyle/>
          <a:p>
            <a:pPr algn="just"/>
            <a:r>
              <a:rPr lang="el-GR" sz="14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Μέτρο 13: Εκτεταμένη εφαρμογή του Νόμου 4736/2020 για την απαγόρευση χρήσης συγκεκριμένων προϊόντων πλαστικού μίας χρήσης και την εφαρμογή τέλους για πλαστικά μίας χρήσης όπου η πλήρης απαγόρευση δεν ισχύει</a:t>
            </a:r>
            <a:r>
              <a:rPr lang="el-GR"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l-GR"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συγκεντρώνει την υψηλότερη βαθμολογία. Αυτό το μέτρο μπορεί να επιτευχθεί με τη διενέργεια κατάλληλων ελέγχων, ιδιαίτερα στις τουριστικές επιχειρήσεις του νησιού. </a:t>
            </a:r>
            <a:endPar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D1BB39D-A3DA-5048-4D1C-0D91A53E758D}"/>
              </a:ext>
            </a:extLst>
          </p:cNvPr>
          <p:cNvSpPr txBox="1"/>
          <p:nvPr/>
        </p:nvSpPr>
        <p:spPr>
          <a:xfrm>
            <a:off x="-778764" y="1961021"/>
            <a:ext cx="12975336" cy="674928"/>
          </a:xfrm>
          <a:prstGeom prst="rect">
            <a:avLst/>
          </a:prstGeom>
          <a:noFill/>
        </p:spPr>
        <p:txBody>
          <a:bodyPr wrap="square">
            <a:spAutoFit/>
          </a:bodyPr>
          <a:lstStyle/>
          <a:p>
            <a:pPr lvl="2" algn="just">
              <a:lnSpc>
                <a:spcPct val="107000"/>
              </a:lnSpc>
              <a:spcBef>
                <a:spcPts val="800"/>
              </a:spcBef>
              <a:spcAft>
                <a:spcPts val="400"/>
              </a:spcAft>
            </a:pPr>
            <a:r>
              <a:rPr lang="el-GR"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2. Μη Προαπαιτούμενος Στόχος 2: Προετοιμασία για επαναχρησιμοποίηση και ανακύκλωση &gt; 60% των παραγόμενων αστικών αποβλήτων  (6 βαθμοί)</a:t>
            </a:r>
            <a:endParaRPr lang="en-US"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87CEED3-2DF8-4F7A-61B1-54FC20493A30}"/>
              </a:ext>
            </a:extLst>
          </p:cNvPr>
          <p:cNvSpPr txBox="1"/>
          <p:nvPr/>
        </p:nvSpPr>
        <p:spPr>
          <a:xfrm>
            <a:off x="148590" y="2661525"/>
            <a:ext cx="11903202" cy="954107"/>
          </a:xfrm>
          <a:prstGeom prst="rect">
            <a:avLst/>
          </a:prstGeom>
          <a:noFill/>
        </p:spPr>
        <p:txBody>
          <a:bodyPr wrap="square">
            <a:spAutoFit/>
          </a:bodyPr>
          <a:lstStyle/>
          <a:p>
            <a:pPr algn="just"/>
            <a:r>
              <a:rPr lang="el-GR" sz="1400" dirty="0">
                <a:solidFill>
                  <a:srgbClr val="FF0000"/>
                </a:solidFill>
                <a:latin typeface="Calibri" panose="020F0502020204030204" pitchFamily="34" charset="0"/>
                <a:ea typeface="Calibri" panose="020F0502020204030204" pitchFamily="34" charset="0"/>
                <a:cs typeface="Calibri" panose="020F0502020204030204" pitchFamily="34" charset="0"/>
              </a:rPr>
              <a:t>Ως βασικό μέτρο εφαρμογής επιλέγεται το </a:t>
            </a:r>
            <a:r>
              <a:rPr lang="el-GR" sz="1400" b="1" dirty="0">
                <a:solidFill>
                  <a:srgbClr val="FF0000"/>
                </a:solidFill>
                <a:latin typeface="Calibri" panose="020F0502020204030204" pitchFamily="34" charset="0"/>
                <a:ea typeface="Calibri" panose="020F0502020204030204" pitchFamily="34" charset="0"/>
                <a:cs typeface="Calibri" panose="020F0502020204030204" pitchFamily="34" charset="0"/>
              </a:rPr>
              <a:t>Μέτρο 17: Εφαρμογή </a:t>
            </a:r>
            <a:r>
              <a:rPr lang="el-GR" sz="1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Κομποστοποίησης</a:t>
            </a:r>
            <a:r>
              <a:rPr lang="el-GR"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σε Κεντρικό Επίπεδο στο Νησί για τη διαχείριση των </a:t>
            </a:r>
            <a:r>
              <a:rPr lang="el-GR" sz="1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βιοαποβλήτων</a:t>
            </a:r>
            <a:r>
              <a:rPr lang="el-GR"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από τους οικισμούς Αγία Μαρίνα και </a:t>
            </a:r>
            <a:r>
              <a:rPr lang="el-GR" sz="1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Φρυ</a:t>
            </a:r>
            <a:r>
              <a:rPr lang="el-GR"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το οποίο άλλωστε προδιαγράφεται και στο ΠΕΣΔΑ.  </a:t>
            </a:r>
            <a:r>
              <a:rPr lang="el-GR" sz="1400" dirty="0">
                <a:solidFill>
                  <a:srgbClr val="FF0000"/>
                </a:solidFill>
                <a:latin typeface="Calibri" panose="020F0502020204030204" pitchFamily="34" charset="0"/>
                <a:ea typeface="Calibri" panose="020F0502020204030204" pitchFamily="34" charset="0"/>
                <a:cs typeface="Calibri" panose="020F0502020204030204" pitchFamily="34" charset="0"/>
              </a:rPr>
              <a:t>Η κατασκευή κεντρικής μονάδας </a:t>
            </a:r>
            <a:r>
              <a:rPr lang="el-GR" sz="1400" dirty="0" err="1">
                <a:solidFill>
                  <a:srgbClr val="FF0000"/>
                </a:solidFill>
                <a:latin typeface="Calibri" panose="020F0502020204030204" pitchFamily="34" charset="0"/>
                <a:ea typeface="Calibri" panose="020F0502020204030204" pitchFamily="34" charset="0"/>
                <a:cs typeface="Calibri" panose="020F0502020204030204" pitchFamily="34" charset="0"/>
              </a:rPr>
              <a:t>κομποστοποίησης</a:t>
            </a:r>
            <a:r>
              <a:rPr lang="el-GR" sz="1400" dirty="0">
                <a:solidFill>
                  <a:srgbClr val="FF0000"/>
                </a:solidFill>
                <a:latin typeface="Calibri" panose="020F0502020204030204" pitchFamily="34" charset="0"/>
                <a:ea typeface="Calibri" panose="020F0502020204030204" pitchFamily="34" charset="0"/>
                <a:cs typeface="Calibri" panose="020F0502020204030204" pitchFamily="34" charset="0"/>
              </a:rPr>
              <a:t> στο νησί για την επεξεργασία των </a:t>
            </a:r>
            <a:r>
              <a:rPr lang="el-GR" sz="1400" dirty="0" err="1">
                <a:solidFill>
                  <a:srgbClr val="FF0000"/>
                </a:solidFill>
                <a:latin typeface="Calibri" panose="020F0502020204030204" pitchFamily="34" charset="0"/>
                <a:ea typeface="Calibri" panose="020F0502020204030204" pitchFamily="34" charset="0"/>
                <a:cs typeface="Calibri" panose="020F0502020204030204" pitchFamily="34" charset="0"/>
              </a:rPr>
              <a:t>βιοαποβλήτων</a:t>
            </a:r>
            <a:r>
              <a:rPr lang="el-GR" sz="1400" dirty="0">
                <a:solidFill>
                  <a:srgbClr val="FF0000"/>
                </a:solidFill>
                <a:latin typeface="Calibri" panose="020F0502020204030204" pitchFamily="34" charset="0"/>
                <a:ea typeface="Calibri" panose="020F0502020204030204" pitchFamily="34" charset="0"/>
                <a:cs typeface="Calibri" panose="020F0502020204030204" pitchFamily="34" charset="0"/>
              </a:rPr>
              <a:t> θα μειώσει δραματικά τις ποσότητες των σύμμεικτων που  μεταφέρονται στο ΧΥΤΑ Ρόδου και θα συμβάλει αποφασιστικά στην επίτευξη των  στόχων για επαναχρησιμοποίηση-ανακύκλωση &gt;60% των ΑΣΑ και τροφοδοσία σε ΧΥΤΑ κάτω από 10% των ΑΣΑ. </a:t>
            </a:r>
            <a:endPar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11B8C1DA-F89B-8A44-A258-F0C47036701B}"/>
              </a:ext>
            </a:extLst>
          </p:cNvPr>
          <p:cNvSpPr txBox="1"/>
          <p:nvPr/>
        </p:nvSpPr>
        <p:spPr>
          <a:xfrm>
            <a:off x="-783336" y="3648341"/>
            <a:ext cx="12817602" cy="674928"/>
          </a:xfrm>
          <a:prstGeom prst="rect">
            <a:avLst/>
          </a:prstGeom>
          <a:noFill/>
        </p:spPr>
        <p:txBody>
          <a:bodyPr wrap="square">
            <a:spAutoFit/>
          </a:bodyPr>
          <a:lstStyle/>
          <a:p>
            <a:pPr lvl="2" algn="just">
              <a:lnSpc>
                <a:spcPct val="107000"/>
              </a:lnSpc>
              <a:spcBef>
                <a:spcPts val="800"/>
              </a:spcBef>
              <a:spcAft>
                <a:spcPts val="400"/>
              </a:spcAft>
            </a:pPr>
            <a:r>
              <a:rPr lang="el-GR" b="1" kern="100" dirty="0">
                <a:solidFill>
                  <a:srgbClr val="0F4761"/>
                </a:solidFill>
                <a:latin typeface="Aptos" panose="020B0004020202020204" pitchFamily="34" charset="0"/>
                <a:ea typeface="Times New Roman" panose="02020603050405020304" pitchFamily="18" charset="0"/>
                <a:cs typeface="Times New Roman" panose="02020603050405020304" pitchFamily="18" charset="0"/>
              </a:rPr>
              <a:t>3. </a:t>
            </a:r>
            <a:r>
              <a:rPr lang="el-GR"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Μη Προαπαιτούμενος στόχος 6: Μηδενισμός εισαγωγής νερού (με εξαίρεση περιπτώσεις ανωτέρας βίας) (20 βαθμοί)  </a:t>
            </a:r>
            <a:endParaRPr lang="en-US"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F29D304-F07E-FADF-6CE2-87D2F3DBA10B}"/>
              </a:ext>
            </a:extLst>
          </p:cNvPr>
          <p:cNvSpPr txBox="1"/>
          <p:nvPr/>
        </p:nvSpPr>
        <p:spPr>
          <a:xfrm>
            <a:off x="148590" y="4355978"/>
            <a:ext cx="11903202" cy="1004186"/>
          </a:xfrm>
          <a:prstGeom prst="rect">
            <a:avLst/>
          </a:prstGeom>
          <a:noFill/>
        </p:spPr>
        <p:txBody>
          <a:bodyPr wrap="square">
            <a:spAutoFit/>
          </a:bodyPr>
          <a:lstStyle/>
          <a:p>
            <a:pPr algn="just">
              <a:lnSpc>
                <a:spcPct val="107000"/>
              </a:lnSpc>
              <a:spcAft>
                <a:spcPts val="800"/>
              </a:spcAft>
              <a:buNone/>
            </a:pP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Με βάση τη βεβαίωση του Δήμου πιστοποιείται ότι υπάρχει καθολική παροχή νερού σε περιοχές εντός σχεδίου πόλεως ή εντός ορίων των νομίμως υφισταμένων οικισμών. </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Ωστόσο το νερό αυτό σε αρκετές περιπτώσεις έχει αγωγιμότητα και χλωριούχα που υπερβαίνει τα όρια των δύο αυτών ενδεικτικών παραμέτρων.  Επομένως, για την πλήρη υλοποίηση του ειδικού στόχου 7</a:t>
            </a: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θα πρέπει να υλοποιηθεί το</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Μέτρο 3: Κατασκευή μονάδας αφαλάτωσης για την επεξεργασία των υφιστάμενων γεωτρήσεων και των προγραμματιζόμενων νέων γεωτρήσεων.</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12FDF32-B4B9-DDFF-E546-65EDEB1EFEFE}"/>
              </a:ext>
            </a:extLst>
          </p:cNvPr>
          <p:cNvSpPr txBox="1"/>
          <p:nvPr/>
        </p:nvSpPr>
        <p:spPr>
          <a:xfrm>
            <a:off x="-839724" y="5392873"/>
            <a:ext cx="13097256" cy="378565"/>
          </a:xfrm>
          <a:prstGeom prst="rect">
            <a:avLst/>
          </a:prstGeom>
          <a:noFill/>
        </p:spPr>
        <p:txBody>
          <a:bodyPr wrap="square">
            <a:spAutoFit/>
          </a:bodyPr>
          <a:lstStyle/>
          <a:p>
            <a:pPr lvl="2" algn="just">
              <a:lnSpc>
                <a:spcPct val="107000"/>
              </a:lnSpc>
              <a:spcBef>
                <a:spcPts val="800"/>
              </a:spcBef>
              <a:spcAft>
                <a:spcPts val="400"/>
              </a:spcAft>
            </a:pPr>
            <a:r>
              <a:rPr lang="el-GR"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4. Μη Προαπαιτούμενος στόχος 9: Περιορισμός των απωλειών του δικτύου ύδρευσης κάτω του 20% (20 βαθμοί) </a:t>
            </a:r>
            <a:endParaRPr lang="en-US"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DEBC0CF-06AA-B546-9ABA-C79C145D05A3}"/>
              </a:ext>
            </a:extLst>
          </p:cNvPr>
          <p:cNvSpPr txBox="1"/>
          <p:nvPr/>
        </p:nvSpPr>
        <p:spPr>
          <a:xfrm>
            <a:off x="221742" y="5854833"/>
            <a:ext cx="11830050" cy="738664"/>
          </a:xfrm>
          <a:prstGeom prst="rect">
            <a:avLst/>
          </a:prstGeom>
          <a:noFill/>
        </p:spPr>
        <p:txBody>
          <a:bodyPr wrap="square">
            <a:spAutoFit/>
          </a:bodyPr>
          <a:lstStyle/>
          <a:p>
            <a:r>
              <a:rPr lang="el-GR"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Ο στόχος αυτός έχει επιτευχθεί και δίνεται και η σχετική βεβαίωση από το Δήμο Η.Ν. Κάσου  ότι οι απώλειες στο δίκτυο ύδρευσης είναι κάτω από 20%.</a:t>
            </a:r>
            <a:r>
              <a:rPr lang="el-GR"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Επίσης, σύμφωνα με τη 2</a:t>
            </a:r>
            <a:r>
              <a:rPr lang="el-GR" sz="1400"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η</a:t>
            </a:r>
            <a:r>
              <a:rPr lang="el-GR"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αναθεώρηση του ΣΔΛΑΠ οι απώλειες στο δίκτυο ύδρευσης είναι μόλις στο 5%, ενώ σύμφωνα με τα στοιχεία της ΜΟΔ καταγράφονται διαρροές της τάξης του 20%. </a:t>
            </a:r>
            <a:endPar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6521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3B2A44-64EB-B5C6-37B7-31401329975A}"/>
              </a:ext>
            </a:extLst>
          </p:cNvPr>
          <p:cNvSpPr txBox="1"/>
          <p:nvPr/>
        </p:nvSpPr>
        <p:spPr>
          <a:xfrm>
            <a:off x="284988" y="475453"/>
            <a:ext cx="11622024" cy="3539430"/>
          </a:xfrm>
          <a:prstGeom prst="rect">
            <a:avLst/>
          </a:prstGeom>
          <a:noFill/>
        </p:spPr>
        <p:txBody>
          <a:bodyPr wrap="square">
            <a:spAutoFit/>
          </a:bodyPr>
          <a:lstStyle/>
          <a:p>
            <a:r>
              <a:rPr lang="el-GR" sz="1400" dirty="0">
                <a:latin typeface="Calibri" panose="020F0502020204030204" pitchFamily="34" charset="0"/>
                <a:ea typeface="Calibri" panose="020F0502020204030204" pitchFamily="34" charset="0"/>
                <a:cs typeface="Calibri" panose="020F0502020204030204" pitchFamily="34" charset="0"/>
              </a:rPr>
              <a:t>Η Κάσος συγκεντρώνει ήδη </a:t>
            </a:r>
            <a:r>
              <a:rPr lang="el-GR" sz="1400" b="1" dirty="0">
                <a:latin typeface="Calibri" panose="020F0502020204030204" pitchFamily="34" charset="0"/>
                <a:ea typeface="Calibri" panose="020F0502020204030204" pitchFamily="34" charset="0"/>
                <a:cs typeface="Calibri" panose="020F0502020204030204" pitchFamily="34" charset="0"/>
              </a:rPr>
              <a:t>40 βαθμούς στον Πυλώνα 2, ξεπερνώντας τους 30 που χρειάζονται.  Με τα προτεινόμενα μέτρα, οι βαθμοί είναι 57.</a:t>
            </a:r>
          </a:p>
          <a:p>
            <a:endParaRPr lang="el-GR" sz="1400" b="1" dirty="0">
              <a:latin typeface="Calibri" panose="020F0502020204030204" pitchFamily="34" charset="0"/>
              <a:ea typeface="Calibri" panose="020F0502020204030204" pitchFamily="34" charset="0"/>
              <a:cs typeface="Calibri" panose="020F0502020204030204" pitchFamily="34" charset="0"/>
            </a:endParaRPr>
          </a:p>
          <a:p>
            <a:r>
              <a:rPr lang="el-GR" sz="1400" dirty="0">
                <a:latin typeface="Calibri" panose="020F0502020204030204" pitchFamily="34" charset="0"/>
                <a:ea typeface="Calibri" panose="020F0502020204030204" pitchFamily="34" charset="0"/>
                <a:cs typeface="Calibri" panose="020F0502020204030204" pitchFamily="34" charset="0"/>
              </a:rPr>
              <a:t>Για τους ακόλουθους μη </a:t>
            </a:r>
            <a:r>
              <a:rPr lang="el-GR" sz="1400" dirty="0" err="1">
                <a:latin typeface="Calibri" panose="020F0502020204030204" pitchFamily="34" charset="0"/>
                <a:ea typeface="Calibri" panose="020F0502020204030204" pitchFamily="34" charset="0"/>
                <a:cs typeface="Calibri" panose="020F0502020204030204" pitchFamily="34" charset="0"/>
              </a:rPr>
              <a:t>προαπαιτούμενους</a:t>
            </a:r>
            <a:r>
              <a:rPr lang="el-GR" sz="1400" dirty="0">
                <a:latin typeface="Calibri" panose="020F0502020204030204" pitchFamily="34" charset="0"/>
                <a:ea typeface="Calibri" panose="020F0502020204030204" pitchFamily="34" charset="0"/>
                <a:cs typeface="Calibri" panose="020F0502020204030204" pitchFamily="34" charset="0"/>
              </a:rPr>
              <a:t> επιλεχθέντες στόχους απαιτούνται ενέργειες για την υλοποίησή τους:  </a:t>
            </a:r>
          </a:p>
          <a:p>
            <a:endParaRPr lang="el-GR" sz="1400" dirty="0">
              <a:latin typeface="Calibri" panose="020F0502020204030204" pitchFamily="34" charset="0"/>
              <a:ea typeface="Calibri" panose="020F0502020204030204" pitchFamily="34" charset="0"/>
              <a:cs typeface="Calibri" panose="020F0502020204030204" pitchFamily="34" charset="0"/>
            </a:endParaRPr>
          </a:p>
          <a:p>
            <a:r>
              <a:rPr lang="el-GR" sz="1400" dirty="0">
                <a:latin typeface="Calibri" panose="020F0502020204030204" pitchFamily="34" charset="0"/>
                <a:ea typeface="Calibri" panose="020F0502020204030204" pitchFamily="34" charset="0"/>
                <a:cs typeface="Calibri" panose="020F0502020204030204" pitchFamily="34" charset="0"/>
              </a:rPr>
              <a:t>•	Στόχος 1: Περιορισμός πλαστικών μίας χρήσης (2 βαθμοί)</a:t>
            </a:r>
          </a:p>
          <a:p>
            <a:r>
              <a:rPr lang="el-GR" sz="1400" dirty="0">
                <a:latin typeface="Calibri" panose="020F0502020204030204" pitchFamily="34" charset="0"/>
                <a:ea typeface="Calibri" panose="020F0502020204030204" pitchFamily="34" charset="0"/>
                <a:cs typeface="Calibri" panose="020F0502020204030204" pitchFamily="34" charset="0"/>
              </a:rPr>
              <a:t>•	Στόχος 2: Προετοιμασία για επαναχρησιμοποίηση και ανακύκλωση ≥ 60% των παραγόμενων αστικών αποβλήτων (6 βαθμοί) </a:t>
            </a:r>
          </a:p>
          <a:p>
            <a:r>
              <a:rPr lang="el-GR" sz="1400" dirty="0">
                <a:latin typeface="Calibri" panose="020F0502020204030204" pitchFamily="34" charset="0"/>
                <a:ea typeface="Calibri" panose="020F0502020204030204" pitchFamily="34" charset="0"/>
                <a:cs typeface="Calibri" panose="020F0502020204030204" pitchFamily="34" charset="0"/>
              </a:rPr>
              <a:t>•	Στόχος 7: Καθολική παροχή πόσιμου νερού σε περιοχές εντός σχεδίου πόλεως ή εντός ορίων των νομίμως υφισταμένων οικισμών (9 βαθμοί) </a:t>
            </a:r>
          </a:p>
          <a:p>
            <a:endParaRPr lang="el-GR" sz="1400" dirty="0">
              <a:latin typeface="Calibri" panose="020F0502020204030204" pitchFamily="34" charset="0"/>
              <a:ea typeface="Calibri" panose="020F0502020204030204" pitchFamily="34" charset="0"/>
              <a:cs typeface="Calibri" panose="020F0502020204030204" pitchFamily="34" charset="0"/>
            </a:endParaRPr>
          </a:p>
          <a:p>
            <a:r>
              <a:rPr lang="el-GR" sz="1400" dirty="0">
                <a:latin typeface="Calibri" panose="020F0502020204030204" pitchFamily="34" charset="0"/>
                <a:ea typeface="Calibri" panose="020F0502020204030204" pitchFamily="34" charset="0"/>
                <a:cs typeface="Calibri" panose="020F0502020204030204" pitchFamily="34" charset="0"/>
              </a:rPr>
              <a:t>Για την κάλυψη των επιλεγέντων μη </a:t>
            </a:r>
            <a:r>
              <a:rPr lang="el-GR" sz="1400" dirty="0" err="1">
                <a:latin typeface="Calibri" panose="020F0502020204030204" pitchFamily="34" charset="0"/>
                <a:ea typeface="Calibri" panose="020F0502020204030204" pitchFamily="34" charset="0"/>
                <a:cs typeface="Calibri" panose="020F0502020204030204" pitchFamily="34" charset="0"/>
              </a:rPr>
              <a:t>προαπαιτούμενων</a:t>
            </a:r>
            <a:r>
              <a:rPr lang="el-GR" sz="1400" dirty="0">
                <a:latin typeface="Calibri" panose="020F0502020204030204" pitchFamily="34" charset="0"/>
                <a:ea typeface="Calibri" panose="020F0502020204030204" pitchFamily="34" charset="0"/>
                <a:cs typeface="Calibri" panose="020F0502020204030204" pitchFamily="34" charset="0"/>
              </a:rPr>
              <a:t> στόχων προτείνονται τα ακόλουθα μέτρα:</a:t>
            </a:r>
          </a:p>
          <a:p>
            <a:endParaRPr lang="el-GR" sz="1400" dirty="0">
              <a:latin typeface="Calibri" panose="020F0502020204030204" pitchFamily="34" charset="0"/>
              <a:ea typeface="Calibri" panose="020F0502020204030204" pitchFamily="34" charset="0"/>
              <a:cs typeface="Calibri" panose="020F0502020204030204" pitchFamily="34" charset="0"/>
            </a:endParaRPr>
          </a:p>
          <a:p>
            <a:r>
              <a:rPr lang="el-GR" sz="1400" dirty="0">
                <a:latin typeface="Calibri" panose="020F0502020204030204" pitchFamily="34" charset="0"/>
                <a:ea typeface="Calibri" panose="020F0502020204030204" pitchFamily="34" charset="0"/>
                <a:cs typeface="Calibri" panose="020F0502020204030204" pitchFamily="34" charset="0"/>
              </a:rPr>
              <a:t>•	</a:t>
            </a:r>
            <a:r>
              <a:rPr lang="el-GR" sz="1400" b="1" dirty="0">
                <a:solidFill>
                  <a:srgbClr val="FF0000"/>
                </a:solidFill>
                <a:latin typeface="Calibri" panose="020F0502020204030204" pitchFamily="34" charset="0"/>
                <a:ea typeface="Calibri" panose="020F0502020204030204" pitchFamily="34" charset="0"/>
                <a:cs typeface="Calibri" panose="020F0502020204030204" pitchFamily="34" charset="0"/>
              </a:rPr>
              <a:t>Μ3: Κατασκευή μονάδας αφαλάτωσης για την επεξεργασία των υφιστάμενων γεωτρήσεων και των προγραμματιζόμενων νέων γεωτρήσεων </a:t>
            </a:r>
          </a:p>
          <a:p>
            <a:r>
              <a:rPr lang="el-GR"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Μ13:	Εκτεταμένη εφαρμογή του Νόμου 4736/2020 για την απαγόρευση χρήσης συγκεκριμένων προϊόντων πλαστικού μίας χρήσης με τη διενέργεια κατάλληλων ελέγχων και την εφαρμογή τέλους για πλαστικά μίας χρήσης όπου η πλήρης απαγόρευση δεν ισχύει.</a:t>
            </a:r>
          </a:p>
          <a:p>
            <a:r>
              <a:rPr lang="el-GR"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Μ17: Εφαρμογή </a:t>
            </a:r>
            <a:r>
              <a:rPr lang="el-GR" sz="1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Κομποστοποίησης</a:t>
            </a:r>
            <a:r>
              <a:rPr lang="el-GR"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σε Κεντρικό Επίπεδο στο Νησί για τη διαχείριση των </a:t>
            </a:r>
            <a:r>
              <a:rPr lang="el-GR" sz="1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βιοαποβλήτων</a:t>
            </a:r>
            <a:r>
              <a:rPr lang="el-GR"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από τους οικισμούς Αγία Μαρίνα και </a:t>
            </a:r>
            <a:r>
              <a:rPr lang="el-GR" sz="1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Φρυ</a:t>
            </a:r>
            <a:r>
              <a:rPr lang="el-GR"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p>
          <a:p>
            <a:r>
              <a:rPr lang="el-GR"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Μ18: Εφαρμογή Οικιακής </a:t>
            </a:r>
            <a:r>
              <a:rPr lang="el-GR" sz="1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Κομποστοποίησης</a:t>
            </a:r>
            <a:r>
              <a:rPr lang="el-GR"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σε Νοικοκυριά στους Υπόλοιπους Οικισμούς             </a:t>
            </a:r>
          </a:p>
        </p:txBody>
      </p:sp>
    </p:spTree>
    <p:extLst>
      <p:ext uri="{BB962C8B-B14F-4D97-AF65-F5344CB8AC3E}">
        <p14:creationId xmlns:p14="http://schemas.microsoft.com/office/powerpoint/2010/main" val="508492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375F8-F034-F1D3-6D87-69F7596D37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A24632-F60F-5C05-7AF7-6C15CA34E606}"/>
              </a:ext>
            </a:extLst>
          </p:cNvPr>
          <p:cNvSpPr>
            <a:spLocks noGrp="1"/>
          </p:cNvSpPr>
          <p:nvPr>
            <p:ph type="ctrTitle"/>
          </p:nvPr>
        </p:nvSpPr>
        <p:spPr>
          <a:solidFill>
            <a:schemeClr val="accent2"/>
          </a:solidFill>
        </p:spPr>
        <p:txBody>
          <a:bodyPr/>
          <a:lstStyle/>
          <a:p>
            <a:r>
              <a:rPr lang="el-GR" b="1" dirty="0" err="1"/>
              <a:t>Πυλωνασ</a:t>
            </a:r>
            <a:r>
              <a:rPr lang="el-GR" b="1" dirty="0"/>
              <a:t> 3</a:t>
            </a:r>
            <a:r>
              <a:rPr lang="en-US" b="1" dirty="0"/>
              <a:t>: </a:t>
            </a:r>
            <a:r>
              <a:rPr lang="el-GR" b="1" dirty="0" err="1"/>
              <a:t>προστασια</a:t>
            </a:r>
            <a:r>
              <a:rPr lang="el-GR" b="1" dirty="0"/>
              <a:t> </a:t>
            </a:r>
            <a:r>
              <a:rPr lang="el-GR" b="1" dirty="0" err="1"/>
              <a:t>περιβαλλοντοσ</a:t>
            </a:r>
            <a:endParaRPr lang="el-GR" b="1" dirty="0"/>
          </a:p>
        </p:txBody>
      </p:sp>
    </p:spTree>
    <p:extLst>
      <p:ext uri="{BB962C8B-B14F-4D97-AF65-F5344CB8AC3E}">
        <p14:creationId xmlns:p14="http://schemas.microsoft.com/office/powerpoint/2010/main" val="1450110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9AA62-ACBB-F1C4-C9E9-67CF806D615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95F37C5-2801-0886-BC0F-E366341BAE46}"/>
              </a:ext>
            </a:extLst>
          </p:cNvPr>
          <p:cNvSpPr txBox="1"/>
          <p:nvPr/>
        </p:nvSpPr>
        <p:spPr>
          <a:xfrm>
            <a:off x="313182" y="1769918"/>
            <a:ext cx="609447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0070C0"/>
                </a:solidFill>
                <a:effectLst/>
                <a:uLnTx/>
                <a:uFillTx/>
                <a:latin typeface="Aptos Narrow" panose="020B0004020202020204" pitchFamily="34" charset="0"/>
                <a:ea typeface="+mn-ea"/>
                <a:cs typeface="+mn-cs"/>
              </a:rPr>
              <a:t>Π3) Προστασία Περιβάλλοντος</a:t>
            </a:r>
            <a:endParaRPr kumimoji="0" lang="en-US" sz="1600" b="0" i="0" u="none" strike="noStrike" kern="1200" cap="none" spc="0" normalizeH="0" baseline="0" noProof="0" dirty="0">
              <a:ln>
                <a:noFill/>
              </a:ln>
              <a:solidFill>
                <a:srgbClr val="0070C0"/>
              </a:solidFill>
              <a:effectLst/>
              <a:uLnTx/>
              <a:uFillTx/>
              <a:latin typeface="Gill Sans MT"/>
              <a:ea typeface="+mn-ea"/>
              <a:cs typeface="+mn-cs"/>
            </a:endParaRPr>
          </a:p>
        </p:txBody>
      </p:sp>
      <p:graphicFrame>
        <p:nvGraphicFramePr>
          <p:cNvPr id="4" name="Table 3">
            <a:extLst>
              <a:ext uri="{FF2B5EF4-FFF2-40B4-BE49-F238E27FC236}">
                <a16:creationId xmlns:a16="http://schemas.microsoft.com/office/drawing/2014/main" id="{82C94479-1FFF-FFE9-6899-4FE6ED3ECFFE}"/>
              </a:ext>
            </a:extLst>
          </p:cNvPr>
          <p:cNvGraphicFramePr>
            <a:graphicFrameLocks noGrp="1"/>
          </p:cNvGraphicFramePr>
          <p:nvPr>
            <p:extLst>
              <p:ext uri="{D42A27DB-BD31-4B8C-83A1-F6EECF244321}">
                <p14:modId xmlns:p14="http://schemas.microsoft.com/office/powerpoint/2010/main" val="3015387405"/>
              </p:ext>
            </p:extLst>
          </p:nvPr>
        </p:nvGraphicFramePr>
        <p:xfrm>
          <a:off x="91442" y="2172733"/>
          <a:ext cx="11996926" cy="3753496"/>
        </p:xfrm>
        <a:graphic>
          <a:graphicData uri="http://schemas.openxmlformats.org/drawingml/2006/table">
            <a:tbl>
              <a:tblPr firstRow="1" firstCol="1" lastRow="1" lastCol="1" bandRow="1" bandCol="1"/>
              <a:tblGrid>
                <a:gridCol w="2268167">
                  <a:extLst>
                    <a:ext uri="{9D8B030D-6E8A-4147-A177-3AD203B41FA5}">
                      <a16:colId xmlns:a16="http://schemas.microsoft.com/office/drawing/2014/main" val="3234994648"/>
                    </a:ext>
                  </a:extLst>
                </a:gridCol>
                <a:gridCol w="3725364">
                  <a:extLst>
                    <a:ext uri="{9D8B030D-6E8A-4147-A177-3AD203B41FA5}">
                      <a16:colId xmlns:a16="http://schemas.microsoft.com/office/drawing/2014/main" val="3125306025"/>
                    </a:ext>
                  </a:extLst>
                </a:gridCol>
                <a:gridCol w="870663">
                  <a:extLst>
                    <a:ext uri="{9D8B030D-6E8A-4147-A177-3AD203B41FA5}">
                      <a16:colId xmlns:a16="http://schemas.microsoft.com/office/drawing/2014/main" val="3902236080"/>
                    </a:ext>
                  </a:extLst>
                </a:gridCol>
                <a:gridCol w="5132732">
                  <a:extLst>
                    <a:ext uri="{9D8B030D-6E8A-4147-A177-3AD203B41FA5}">
                      <a16:colId xmlns:a16="http://schemas.microsoft.com/office/drawing/2014/main" val="1843711662"/>
                    </a:ext>
                  </a:extLst>
                </a:gridCol>
              </a:tblGrid>
              <a:tr h="192479">
                <a:tc>
                  <a:txBody>
                    <a:bodyPr/>
                    <a:lstStyle/>
                    <a:p>
                      <a:pPr marL="276225">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Πυλώνας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764540">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Τελικός στόχος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625" marR="40005" algn="ctr">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Βαθμοί</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58495">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Ενδιάμεσος στόχος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082426462"/>
                  </a:ext>
                </a:extLst>
              </a:tr>
              <a:tr h="691648">
                <a:tc rowSpan="2">
                  <a:txBody>
                    <a:bodyPr/>
                    <a:lstStyle/>
                    <a:p>
                      <a:pPr marL="60960" marR="236220">
                        <a:buNone/>
                      </a:pPr>
                      <a:endPar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60960" marR="236220">
                        <a:buNone/>
                      </a:pPr>
                      <a:r>
                        <a:rPr lang="en-US"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Προστ</a:t>
                      </a: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ασία περιβάλλοντος</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1595" marR="73660">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Συμφωνία του ΤΣΔ με το (υπό κατάρτιση) Τοπικό Πολεοδομικό Σχέδιο, την Ειδική Περιβαλλοντική Μελέτη και τα </a:t>
                      </a:r>
                      <a:r>
                        <a:rPr lang="el-GR"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συνοδά</a:t>
                      </a: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Σχέδια Διαχείρισης </a:t>
                      </a:r>
                    </a:p>
                    <a:p>
                      <a:pPr marL="61595" marR="73660">
                        <a:buNone/>
                      </a:pP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Μέτρο 1 (Μ1): Συγκρότηση αρμόδιας επιτροπής του Δήμου ΗΝ Κάσου για την παρακολούθηση του ΤΠΣ και τη συμφωνία του με το ΤΣΔ για την ένταξη της ΗΝ Κάσου στα GR </a:t>
                      </a:r>
                      <a:r>
                        <a:rPr lang="el-GR"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eco</a:t>
                      </a: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l-GR"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islands</a:t>
                      </a: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a:buNone/>
                      </a:pPr>
                      <a:r>
                        <a:rPr lang="el-GR"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l-GR"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a:spcBef>
                          <a:spcPts val="55"/>
                        </a:spcBef>
                        <a:buNone/>
                      </a:pPr>
                      <a:r>
                        <a:rPr lang="el-GR"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620" algn="ctr">
                        <a:buNone/>
                      </a:pPr>
                      <a:r>
                        <a:rPr lang="en-US"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2230" marR="76835">
                        <a:buNone/>
                      </a:pPr>
                      <a:r>
                        <a:rPr lang="el-GR"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Συμφωνία του ΤΣΔ με το (υπό κατάρτιση) Τοπικό Πολεοδομικό Σχέδιο, την Ειδική Περιβαλλοντική Μελέτη και τα συνοδά Σχέδια Διαχείρισης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386085371"/>
                  </a:ext>
                </a:extLst>
              </a:tr>
              <a:tr h="262762">
                <a:tc vMerge="1">
                  <a:txBody>
                    <a:bodyPr/>
                    <a:lstStyle/>
                    <a:p>
                      <a:endParaRPr lang="en-US"/>
                    </a:p>
                  </a:txBody>
                  <a:tcPr/>
                </a:tc>
                <a:tc>
                  <a:txBody>
                    <a:bodyPr/>
                    <a:lstStyle/>
                    <a:p>
                      <a:pPr marL="61595" marR="74295">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Προστασία, συστηματική παρακολούθησή και τήρηση των προβλεπόμενων μέτρων στις</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61595">
                        <a:lnSpc>
                          <a:spcPts val="995"/>
                        </a:lnSpc>
                        <a:buNone/>
                      </a:pP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a:t>
                      </a:r>
                      <a:r>
                        <a:rPr lang="en-US"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εριοχές</a:t>
                      </a: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NATURA 2000 </a:t>
                      </a:r>
                      <a:endPar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61595">
                        <a:lnSpc>
                          <a:spcPts val="995"/>
                        </a:lnSpc>
                        <a:buNone/>
                      </a:pPr>
                      <a:endPar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pPr marL="61595" marR="73660" algn="just" defTabSz="914400" rtl="0" eaLnBrk="1" latinLnBrk="0" hangingPunct="1">
                        <a:lnSpc>
                          <a:spcPts val="995"/>
                        </a:lnSpc>
                        <a:buNone/>
                      </a:pPr>
                      <a:r>
                        <a:rPr lang="el-GR" sz="1400" b="1"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Μέτρο (Μ2): Συγκρότηση αρμόδιας επιτροπής του Δήμου ΗΝ Κάσου για την παρακολούθηση του EΠΜ  και τη συμφωνία του με το ΤΣΔ για την ένταξη της ΗΝ Κάσου στα GR </a:t>
                      </a:r>
                      <a:r>
                        <a:rPr lang="el-GR" sz="1400" b="1" kern="12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eco</a:t>
                      </a:r>
                      <a:r>
                        <a:rPr lang="el-GR" sz="1400" b="1"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l-GR" sz="1400" b="1" kern="12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islands</a:t>
                      </a:r>
                      <a:r>
                        <a:rPr lang="el-GR" sz="1400" b="1"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και τη διασφάλιση της Προστασίας, συστηματικής παρακολούθησής και τήρησης των προβλεπόμενων μέτρων στις περιοχές NATURA 2000. </a:t>
                      </a:r>
                      <a:r>
                        <a:rPr lang="el-GR" sz="1400" b="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Επισημαίνεται ότι έχει χορηγηθεί απ’ τον ΟΦΥΠΕΚΑ η βεβαίωση Προστασίας, συστηματικής παρακολούθησής και τήρησης των προβλεπόμενων μέτρων στις περιοχές NATURA 2000. </a:t>
                      </a:r>
                      <a:endParaRPr lang="en-US" sz="1400" b="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a:spcBef>
                          <a:spcPts val="55"/>
                        </a:spcBef>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620" algn="ctr">
                        <a:buNone/>
                      </a:pPr>
                      <a:r>
                        <a:rPr lang="en-US"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2230" marR="77470">
                        <a:buNone/>
                      </a:pP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Προστασία, συστηματική παρακολούθησή και τήρηση των προβλεπόμενων μέτρων στις</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2230">
                        <a:lnSpc>
                          <a:spcPts val="995"/>
                        </a:lnSpc>
                        <a:buNone/>
                      </a:pPr>
                      <a:r>
                        <a:rPr lang="en-US"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a:t>
                      </a:r>
                      <a:r>
                        <a:rPr lang="en-US" sz="1200"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εριοχές</a:t>
                      </a:r>
                      <a:r>
                        <a:rPr lang="en-US"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NATURA 2000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076444470"/>
                  </a:ext>
                </a:extLst>
              </a:tr>
            </a:tbl>
          </a:graphicData>
        </a:graphic>
      </p:graphicFrame>
      <p:sp>
        <p:nvSpPr>
          <p:cNvPr id="5" name="TextBox 4">
            <a:extLst>
              <a:ext uri="{FF2B5EF4-FFF2-40B4-BE49-F238E27FC236}">
                <a16:creationId xmlns:a16="http://schemas.microsoft.com/office/drawing/2014/main" id="{9A9FC166-03AA-7EB7-FAB2-7B8205A6B372}"/>
              </a:ext>
            </a:extLst>
          </p:cNvPr>
          <p:cNvSpPr txBox="1"/>
          <p:nvPr/>
        </p:nvSpPr>
        <p:spPr>
          <a:xfrm>
            <a:off x="0" y="84953"/>
            <a:ext cx="12192000" cy="378565"/>
          </a:xfrm>
          <a:prstGeom prst="rect">
            <a:avLst/>
          </a:prstGeom>
          <a:solidFill>
            <a:schemeClr val="tx2">
              <a:lumMod val="40000"/>
              <a:lumOff val="60000"/>
            </a:schemeClr>
          </a:solid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l-GR" b="1"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Times New Roman" panose="02020603050405020304" pitchFamily="18" charset="0"/>
              </a:rPr>
              <a:t>Προαπαιτούμενοι στόχοι</a:t>
            </a:r>
            <a:endParaRPr kumimoji="0" lang="en-US" b="1"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96638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6B3CFF-D909-0801-2F88-BAD4752CF3DA}"/>
              </a:ext>
            </a:extLst>
          </p:cNvPr>
          <p:cNvSpPr txBox="1"/>
          <p:nvPr/>
        </p:nvSpPr>
        <p:spPr>
          <a:xfrm>
            <a:off x="322326" y="912734"/>
            <a:ext cx="6094476" cy="6250494"/>
          </a:xfrm>
          <a:prstGeom prst="rect">
            <a:avLst/>
          </a:prstGeom>
          <a:noFill/>
        </p:spPr>
        <p:txBody>
          <a:bodyPr wrap="square">
            <a:spAutoFit/>
          </a:bodyPr>
          <a:lstStyle/>
          <a:p>
            <a:pPr algn="ctr">
              <a:lnSpc>
                <a:spcPct val="107000"/>
              </a:lnSpc>
              <a:spcAft>
                <a:spcPts val="800"/>
              </a:spcAft>
              <a:buNone/>
            </a:pPr>
            <a:r>
              <a:rPr lang="el-GR" sz="2000" kern="100" dirty="0">
                <a:solidFill>
                  <a:srgbClr val="215E99"/>
                </a:solidFill>
                <a:effectLst/>
                <a:latin typeface="Aptos" panose="020B0004020202020204" pitchFamily="34" charset="0"/>
                <a:ea typeface="Aptos" panose="020B0004020202020204" pitchFamily="34" charset="0"/>
                <a:cs typeface="Times New Roman" panose="02020603050405020304" pitchFamily="18" charset="0"/>
              </a:rPr>
              <a:t>Πυλώνας 3 	Προστασία Περιβάλλοντος</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buNone/>
            </a:pPr>
            <a:r>
              <a:rPr lang="el-GR" sz="11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ΣΤΟΧΟΙ</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mj-lt"/>
              <a:buAutoNum type="arabicPeriod"/>
            </a:pPr>
            <a:r>
              <a:rPr lang="el-GR"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Τουλάχιστον μία (1) κολυμβητική ακτή </a:t>
            </a:r>
            <a:r>
              <a:rPr lang="el-GR" sz="14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προσβάσιμη</a:t>
            </a:r>
            <a:r>
              <a:rPr lang="el-GR"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σε ΑΜΕΑ </a:t>
            </a:r>
            <a:r>
              <a:rPr lang="el-GR" sz="14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βαθμός)</a:t>
            </a:r>
            <a:endParaRPr lang="en-US" sz="1400" b="1"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lang="el-GR"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Καταγραφή των περιοχών σημαντικής οικολογικής και πολιτισμικής αξίας (π.χ. βραχώδεις σχηματισμοί, οικισμοί παραδοσιακής αρχιτεκτονικής, αρχαιολογικοί χώροι), πέραν όσων περιλαμβάνονται στο δίκτυο NATURA 2000, και ανάπτυξη σχεδίου δράσης για τη διατήρηση και ανάδειξή τους </a:t>
            </a:r>
            <a:r>
              <a:rPr kumimoji="0" lang="el-GR" sz="1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 βαθμοί)</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lang="el-GR"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Καθορισμός ετήσιου προγράμματος καθαρισμού ακτών και παράκτιων υδάτων με ήπια μέσα (μη μηχανοκίνητα μέσα), με συμμετοχή κατοίκων, επαγγελματιών της θάλασσας, του οικείου ΟΤΑ και εθελοντών  </a:t>
            </a:r>
            <a:r>
              <a:rPr kumimoji="0" lang="el-GR" sz="1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(2 βαθμοί)</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lang="el-GR"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Κατάρτιση και υλοποίηση ολοκληρωμένων σχεδίων για την ενεργή και παθητική πυροπροστασία των δασικών και λοιπών φυσικών εκτάσεων  </a:t>
            </a:r>
            <a:r>
              <a:rPr kumimoji="0" lang="el-GR" sz="1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(9 βαθμοί)</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lang="el-GR"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Σύνταξη και υλοποίηση πολυετούς προγράμματος προστασίας, αποκατάστασης και συντήρησης ξερολιθιών και μέτρα κατά της διάβρωσης </a:t>
            </a:r>
            <a:r>
              <a:rPr kumimoji="0" lang="el-GR" sz="1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 βαθμοί)</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lang="el-GR"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Οριοθέτηση, προστασία και φυσική αναγέννηση/αποκατάσταση ρεμάτων και νησιωτικών υγροτόπων </a:t>
            </a:r>
            <a:r>
              <a:rPr kumimoji="0" lang="el-GR" sz="1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(9 βαθμοί)</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lang="el-GR"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Αποκατάσταση κατεστραμμένων και εγκαταλειμμένων μονοπατιών ή Πιστοποίηση μονοπατιών βάσει προτύπων εθνικών (Άρθρο 12 ΥΑ 169774/2784), ευρωπαϊκών (</a:t>
            </a:r>
            <a:r>
              <a:rPr lang="el-GR" sz="14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Leading</a:t>
            </a:r>
            <a:r>
              <a:rPr lang="el-GR"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Quality Trails</a:t>
            </a:r>
            <a:r>
              <a:rPr lang="el-GR"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ή διεθνών (</a:t>
            </a:r>
            <a:r>
              <a:rPr lang="en-US"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Green Flag Trails</a:t>
            </a:r>
            <a:r>
              <a:rPr lang="el-GR"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l-GR" sz="1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(3 βαθμοί)</a:t>
            </a:r>
            <a:endParaRPr kumimoji="0" lang="en-US" sz="1400" b="1"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mj-lt"/>
              <a:buAutoNum type="arabicPeriod"/>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buNone/>
            </a:pPr>
            <a:r>
              <a:rPr lang="el-GR" sz="2000" kern="100" dirty="0">
                <a:solidFill>
                  <a:srgbClr val="215E99"/>
                </a:solidFill>
                <a:effectLst/>
                <a:latin typeface="Aptos" panose="020B000402020202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C404675-D38C-5C18-096D-D5AE9B663ACD}"/>
              </a:ext>
            </a:extLst>
          </p:cNvPr>
          <p:cNvSpPr txBox="1"/>
          <p:nvPr/>
        </p:nvSpPr>
        <p:spPr>
          <a:xfrm>
            <a:off x="7984998" y="2555608"/>
            <a:ext cx="2494026" cy="777521"/>
          </a:xfrm>
          <a:prstGeom prst="rect">
            <a:avLst/>
          </a:prstGeom>
          <a:noFill/>
        </p:spPr>
        <p:txBody>
          <a:bodyPr wrap="square">
            <a:spAutoFit/>
          </a:bodyPr>
          <a:lstStyle/>
          <a:p>
            <a:pPr>
              <a:lnSpc>
                <a:spcPct val="107000"/>
              </a:lnSpc>
              <a:spcAft>
                <a:spcPts val="800"/>
              </a:spcAft>
              <a:buNone/>
            </a:pPr>
            <a:r>
              <a:rPr lang="el-GR" sz="1800" kern="100" dirty="0">
                <a:solidFill>
                  <a:srgbClr val="215E99"/>
                </a:solidFill>
                <a:effectLst/>
                <a:latin typeface="Aptos" panose="020B0004020202020204" pitchFamily="34" charset="0"/>
                <a:ea typeface="Aptos" panose="020B0004020202020204" pitchFamily="34" charset="0"/>
                <a:cs typeface="Times New Roman" panose="02020603050405020304" pitchFamily="18" charset="0"/>
              </a:rPr>
              <a:t>Ενδιάμεσος Στόχος: 9</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l-GR" sz="1800" kern="100" dirty="0">
                <a:solidFill>
                  <a:srgbClr val="215E99"/>
                </a:solidFill>
                <a:effectLst/>
                <a:latin typeface="Aptos" panose="020B0004020202020204" pitchFamily="34" charset="0"/>
                <a:ea typeface="Aptos" panose="020B0004020202020204" pitchFamily="34" charset="0"/>
                <a:cs typeface="Times New Roman" panose="02020603050405020304" pitchFamily="18" charset="0"/>
              </a:rPr>
              <a:t>Τελικός Στόχος: 15</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F797652A-AC4A-C042-DD8E-3EF3F6147A15}"/>
              </a:ext>
            </a:extLst>
          </p:cNvPr>
          <p:cNvSpPr txBox="1"/>
          <p:nvPr/>
        </p:nvSpPr>
        <p:spPr>
          <a:xfrm>
            <a:off x="0" y="276977"/>
            <a:ext cx="12192000" cy="378565"/>
          </a:xfrm>
          <a:prstGeom prst="rect">
            <a:avLst/>
          </a:prstGeom>
          <a:solidFill>
            <a:schemeClr val="tx2">
              <a:lumMod val="40000"/>
              <a:lumOff val="60000"/>
            </a:schemeClr>
          </a:solid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l-GR" b="1"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Times New Roman" panose="02020603050405020304" pitchFamily="18" charset="0"/>
              </a:rPr>
              <a:t>Επιλεγμένοι στόχοι</a:t>
            </a:r>
            <a:endParaRPr kumimoji="0" lang="en-US" b="1"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7503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A3141DE-33FF-548C-8622-27D3C75B566F}"/>
              </a:ext>
            </a:extLst>
          </p:cNvPr>
          <p:cNvSpPr>
            <a:spLocks noGrp="1"/>
          </p:cNvSpPr>
          <p:nvPr>
            <p:ph type="body" sz="half" idx="2"/>
          </p:nvPr>
        </p:nvSpPr>
        <p:spPr>
          <a:xfrm>
            <a:off x="192024" y="146304"/>
            <a:ext cx="5696712" cy="6620256"/>
          </a:xfrm>
        </p:spPr>
        <p:txBody>
          <a:bodyPr>
            <a:normAutofit fontScale="85000" lnSpcReduction="10000"/>
          </a:bodyPr>
          <a:lstStyle/>
          <a:p>
            <a:pPr marL="342900" lvl="0" indent="-342900" algn="just">
              <a:lnSpc>
                <a:spcPct val="107000"/>
              </a:lnSpc>
              <a:spcAft>
                <a:spcPts val="800"/>
              </a:spcAft>
              <a:buFont typeface="+mj-lt"/>
              <a:buAutoNum type="arabicPeriod"/>
            </a:pPr>
            <a:r>
              <a:rPr lang="el-GR" sz="1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Επικεφαλής Ομάδας Έργου και Εμπειρογνώμονας Πυλώνα «Ενεργειακή Μετάβαση»</a:t>
            </a: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el-GR"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κ. Βασίλειος Κ. Βασιλειάδης, Διπλωματούχος Ναυπηγός–Μηχανολόγος Μηχανικός ΕΜΠ, Γενικός Διευθυντής της “ENERGY PROJECT”, με περισσότερα από 25 έτη γενικής εργασιακής εμπειρίας και πάνω από 15 έτη ως επικεφαλής ομάδας έργου/διαχειριστής έργου/συντονιστής </a:t>
            </a:r>
            <a:r>
              <a:rPr lang="el-GR" sz="12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πολυεπιστημονικών</a:t>
            </a:r>
            <a:r>
              <a:rPr lang="el-GR"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ομάδων. </a:t>
            </a: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el-GR"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Αναλαμβάνει τον συνολικό συντονισμό του έργου, τον προγραμματισμό και την παρακολούθηση προόδου, τη διασφάλιση ποιότητας (QA/QC) των παραδοτέων, καθώς και την τεχνική καθοδήγηση για τον πυλώνα της Ενεργειακής Μετάβασης (ενσωμάτωση ενεργειακών παρεμβάσεων και ωρίμανση προτεινόμενων δράσεων/έργων, με τεκμηρίωση και ρεαλιστικό οδικό χάρτη υλοποίησης).</a:t>
            </a: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l-GR" sz="1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Εμπειρογνώμονας Πυλώνων «Ενδυνάμωση Ανθρώπινου Δυναμικού» &amp; «Επιχειρηματικότητα και Καινοτομία»</a:t>
            </a: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el-GR"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κα Αντωνία </a:t>
            </a:r>
            <a:r>
              <a:rPr lang="el-GR" sz="12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Μοροπούλου</a:t>
            </a:r>
            <a:r>
              <a:rPr lang="el-GR"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Διπλωματούχος Χημικός Μηχανικός ΕΜΠ, Ομότιμη Καθηγήτρια ΕΜΠ, Επίτιμη Διδάκτορας Πανεπιστημίου Ιωαννίνων, Α’ Αντιπρόεδρος της Διοικούσας Επιτροπής του ΤΕΕ. </a:t>
            </a: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el-GR"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Υποστηρίζει τη διαμόρφωση του πλαισίου δράσεων που αφορούν: (α) ενίσχυση δεξιοτήτων/ικανότητας του ανθρώπινου δυναμικού και των δημοτικών υπηρεσιών, (β) ενεργοποίηση τοπικής επιχειρηματικότητας και καινοτομίας, (γ) σύνδεση προτεινόμενων παρεμβάσεων με ρεαλιστικές ανάγκες υλοποίησης/λειτουργίας, ώστε το ΤΣΔ να είναι εφαρμόσιμο και να παράγει μετρήσιμα αποτελέσματα.</a:t>
            </a: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l-GR" sz="1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Εμπειρογνώμονας Πυλώνων «Βιώσιμη Διαχείριση Πόρων» &amp; «Προστασία Περιβάλλοντος»</a:t>
            </a: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el-GR"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κ. Συμεών-Αλέξανδρος </a:t>
            </a:r>
            <a:r>
              <a:rPr lang="el-GR" sz="12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Μαλαμής</a:t>
            </a:r>
            <a:r>
              <a:rPr lang="el-GR"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Δρ. Πολιτικός Μηχανικός. Συμβάλλει στην τεκμηρίωση της υφιστάμενης κατάστασης και στη διαμόρφωση παρεμβάσεων που σχετίζονται με: διαχείριση πόρων (νερό/λύματα/απόβλητα, κυκλικότητα), προστασία φυσικού περιβάλλοντος και μέτρα ανθεκτικότητας, καθώς και στον προσδιορισμό δράσεων με σαφείς προδιαγραφές, ωριμότητα και απαιτήσεις τεκμηρίωσης.</a:t>
            </a: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defTabSz="914400" rtl="0" eaLnBrk="1" fontAlgn="auto" latinLnBrk="0" hangingPunct="1">
              <a:lnSpc>
                <a:spcPct val="107000"/>
              </a:lnSpc>
              <a:spcBef>
                <a:spcPts val="0"/>
              </a:spcBef>
              <a:spcAft>
                <a:spcPts val="800"/>
              </a:spcAft>
              <a:buClrTx/>
              <a:buSzTx/>
              <a:buFontTx/>
              <a:buNone/>
              <a:tabLst/>
              <a:defRPr/>
            </a:pPr>
            <a:r>
              <a:rPr kumimoji="0" lang="el-GR" sz="1200" b="1"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Times New Roman" panose="02020603050405020304" pitchFamily="18" charset="0"/>
              </a:rPr>
              <a:t>Εμπειρογνώμονας Πυλώνα «Ψηφιακός Μετασχηματισμός»</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l-GR" sz="1200" b="0"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Times New Roman" panose="02020603050405020304" pitchFamily="18" charset="0"/>
              </a:rPr>
              <a:t>κ. Αναστάσιος </a:t>
            </a:r>
            <a:r>
              <a:rPr kumimoji="0" lang="el-GR" sz="1200" b="0" i="0" u="none" strike="noStrike" kern="100" cap="none" spc="0" normalizeH="0" baseline="0" noProof="0" dirty="0" err="1">
                <a:ln>
                  <a:noFill/>
                </a:ln>
                <a:solidFill>
                  <a:schemeClr val="bg1"/>
                </a:solidFill>
                <a:effectLst/>
                <a:uLnTx/>
                <a:uFillTx/>
                <a:latin typeface="Aptos" panose="020B0004020202020204" pitchFamily="34" charset="0"/>
                <a:ea typeface="Aptos" panose="020B0004020202020204" pitchFamily="34" charset="0"/>
                <a:cs typeface="Times New Roman" panose="02020603050405020304" pitchFamily="18" charset="0"/>
              </a:rPr>
              <a:t>Δουλάμης</a:t>
            </a:r>
            <a:r>
              <a:rPr kumimoji="0" lang="el-GR" sz="1200" b="0"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Times New Roman" panose="02020603050405020304" pitchFamily="18" charset="0"/>
              </a:rPr>
              <a:t>, Διπλωματούχος Ηλεκτρολόγος Μηχανικός και Μηχανικός Η/Υ ΕΜΠ, Τακτικός Καθηγητής ΕΜΠ. Αναλαμβάνει την τεχνική υποστήριξη και ωρίμανση δράσεων ψηφιακού μετασχηματισμού (ψηφιακές υποδομές/υπηρεσίες, δεδομένα και εργαλεία παρακολούθησης, υποστηρικτικές ψηφιακές εφαρμογές), διασφαλίζοντας τη λειτουργική τους ένταξη στο ΤΣΔ και τη διασύνδεση με τους στόχους των λοιπών πυλώνων.</a:t>
            </a:r>
          </a:p>
          <a:p>
            <a:pPr algn="just">
              <a:lnSpc>
                <a:spcPct val="107000"/>
              </a:lnSpc>
              <a:spcAft>
                <a:spcPts val="800"/>
              </a:spcAft>
              <a:buNone/>
            </a:pP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Text Placeholder 3">
            <a:extLst>
              <a:ext uri="{FF2B5EF4-FFF2-40B4-BE49-F238E27FC236}">
                <a16:creationId xmlns:a16="http://schemas.microsoft.com/office/drawing/2014/main" id="{30C0981F-CB9E-2A46-D3E7-BEA4D6B0B234}"/>
              </a:ext>
            </a:extLst>
          </p:cNvPr>
          <p:cNvSpPr txBox="1">
            <a:spLocks/>
          </p:cNvSpPr>
          <p:nvPr/>
        </p:nvSpPr>
        <p:spPr>
          <a:xfrm>
            <a:off x="6160008" y="118872"/>
            <a:ext cx="5696712" cy="6620256"/>
          </a:xfrm>
          <a:prstGeom prst="rect">
            <a:avLst/>
          </a:prstGeom>
        </p:spPr>
        <p:txBody>
          <a:bodyPr vert="horz" lIns="91440" tIns="45720" rIns="91440" bIns="45720" rtlCol="0" anchor="t" anchorCtr="1">
            <a:normAutofit fontScale="85000" lnSpcReduction="2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500" kern="1200">
                <a:solidFill>
                  <a:srgbClr val="FFFFFF"/>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2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9pPr>
          </a:lstStyle>
          <a:p>
            <a:pPr>
              <a:lnSpc>
                <a:spcPct val="107000"/>
              </a:lnSpc>
              <a:spcAft>
                <a:spcPts val="800"/>
              </a:spcAft>
            </a:pPr>
            <a:r>
              <a:rPr lang="el-GR" sz="1000" b="1"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		Εμπειρογνώμονας «Σχεδίου Εμπλοκής Πολιτών και Ενδιαφερόμενων Μερών»</a:t>
            </a:r>
          </a:p>
          <a:p>
            <a:pPr algn="just">
              <a:lnSpc>
                <a:spcPct val="107000"/>
              </a:lnSpc>
              <a:spcAft>
                <a:spcPts val="800"/>
              </a:spcAft>
            </a:pPr>
            <a:r>
              <a:rPr lang="el-GR" sz="10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κα Αναστασία </a:t>
            </a:r>
            <a:r>
              <a:rPr lang="el-GR" sz="1000" kern="100" dirty="0" err="1">
                <a:solidFill>
                  <a:schemeClr val="tx1"/>
                </a:solidFill>
                <a:latin typeface="Aptos" panose="020B0004020202020204" pitchFamily="34" charset="0"/>
                <a:ea typeface="Aptos" panose="020B0004020202020204" pitchFamily="34" charset="0"/>
                <a:cs typeface="Times New Roman" panose="02020603050405020304" pitchFamily="18" charset="0"/>
              </a:rPr>
              <a:t>Βυθούλκα</a:t>
            </a:r>
            <a:r>
              <a:rPr lang="el-GR" sz="10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 Αρχιτέκτονας Μηχανικός Πανεπιστημίου Πατρών, Υποψήφια Διδάκτωρ ΕΜΠ (ΥΔ ΕΜΠ). Είναι υπεύθυνη για τον σχεδιασμό και την υλοποίηση του πλαισίου συμμετοχικής διαδικασίας: χαρτογράφηση ενδιαφερόμενων μερών, σχεδιασμός και τεκμηρίωση δράσεων διαβούλευσης (συναντήσεις/εργαστήρια/ερωτηματολόγια/κανάλια επικοινωνίας), συγκέντρωση και συστηματοποίηση εισροών από την τοπική κοινωνία και τους φορείς, ώστε οι προτεινόμενες δράσεις να είναι κοινωνικά αποδεκτές, </a:t>
            </a:r>
            <a:r>
              <a:rPr lang="el-GR" sz="1000" kern="100" dirty="0" err="1">
                <a:solidFill>
                  <a:schemeClr val="tx1"/>
                </a:solidFill>
                <a:latin typeface="Aptos" panose="020B0004020202020204" pitchFamily="34" charset="0"/>
                <a:ea typeface="Aptos" panose="020B0004020202020204" pitchFamily="34" charset="0"/>
                <a:cs typeface="Times New Roman" panose="02020603050405020304" pitchFamily="18" charset="0"/>
              </a:rPr>
              <a:t>στοχευμένες</a:t>
            </a:r>
            <a:r>
              <a:rPr lang="el-GR" sz="10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 και εναρμονισμένες με τις ανάγκες του νησιού.</a:t>
            </a:r>
          </a:p>
          <a:p>
            <a:pPr algn="just">
              <a:lnSpc>
                <a:spcPct val="107000"/>
              </a:lnSpc>
              <a:spcAft>
                <a:spcPts val="800"/>
              </a:spcAft>
            </a:pPr>
            <a:r>
              <a:rPr lang="el-GR" sz="1000" b="1"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	Οριζόντια Τεχνική Υποστήριξη - Στρατηγική Έργου και </a:t>
            </a:r>
            <a:r>
              <a:rPr lang="el-GR" sz="1000" b="1" kern="100" dirty="0" err="1">
                <a:solidFill>
                  <a:schemeClr val="tx1"/>
                </a:solidFill>
                <a:latin typeface="Aptos" panose="020B0004020202020204" pitchFamily="34" charset="0"/>
                <a:ea typeface="Aptos" panose="020B0004020202020204" pitchFamily="34" charset="0"/>
                <a:cs typeface="Times New Roman" panose="02020603050405020304" pitchFamily="18" charset="0"/>
              </a:rPr>
              <a:t>Πολυκριτηριακή</a:t>
            </a:r>
            <a:r>
              <a:rPr lang="el-GR" sz="1000" b="1"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 Ανάλυση</a:t>
            </a:r>
          </a:p>
          <a:p>
            <a:pPr algn="just">
              <a:lnSpc>
                <a:spcPct val="107000"/>
              </a:lnSpc>
              <a:spcAft>
                <a:spcPts val="800"/>
              </a:spcAft>
            </a:pPr>
            <a:r>
              <a:rPr lang="el-GR" sz="10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κ. Στέργιος Ρουμελιώτης, Διπλωματούχος Χημικός Μηχανικός ΕΜΠ, μεταπτυχιακές σπουδές στο ΔΠΜΣ Τεχνοοικονομικά Συστήματα - ΕΜΠ (</a:t>
            </a:r>
            <a:r>
              <a:rPr lang="el-GR" sz="1000" kern="100" dirty="0" err="1">
                <a:solidFill>
                  <a:schemeClr val="tx1"/>
                </a:solidFill>
                <a:latin typeface="Aptos" panose="020B0004020202020204" pitchFamily="34" charset="0"/>
                <a:ea typeface="Aptos" panose="020B0004020202020204" pitchFamily="34" charset="0"/>
                <a:cs typeface="Times New Roman" panose="02020603050405020304" pitchFamily="18" charset="0"/>
              </a:rPr>
              <a:t>MSc</a:t>
            </a:r>
            <a:r>
              <a:rPr lang="el-GR" sz="10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/MBA - σε εξέλιξη).</a:t>
            </a:r>
          </a:p>
          <a:p>
            <a:pPr algn="just">
              <a:lnSpc>
                <a:spcPct val="107000"/>
              </a:lnSpc>
              <a:spcAft>
                <a:spcPts val="800"/>
              </a:spcAft>
            </a:pPr>
            <a:r>
              <a:rPr lang="el-GR" sz="10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Υποστηρίζει οριζόντια την Ομάδα Έργου ως προς: (α) τη στρατηγική συνοχή του ΤΣΔ και την εσωτερική συνέπεια μεταξύ στόχων-δράσεων-δεικτών, (β) τον σχεδιασμό και την εφαρμογή της </a:t>
            </a:r>
            <a:r>
              <a:rPr lang="el-GR" sz="1000" kern="100" dirty="0" err="1">
                <a:solidFill>
                  <a:schemeClr val="tx1"/>
                </a:solidFill>
                <a:latin typeface="Aptos" panose="020B0004020202020204" pitchFamily="34" charset="0"/>
                <a:ea typeface="Aptos" panose="020B0004020202020204" pitchFamily="34" charset="0"/>
                <a:cs typeface="Times New Roman" panose="02020603050405020304" pitchFamily="18" charset="0"/>
              </a:rPr>
              <a:t>πολυκριτηριακής</a:t>
            </a:r>
            <a:r>
              <a:rPr lang="el-GR" sz="10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 ανάλυσης για αξιολόγηση/ιεράρχηση δράσεων και εναλλακτικών (κριτήρια, βαρύτητες, βαθμολόγηση, τεκμηρίωση αποτελεσμάτων), (γ) τη δομημένη οργάνωση των δεδομένων και της τεκμηρίωσης που απαιτείται για τα παραδοτέα, καθώς και (δ) την υποστήριξη της τεχνικοοικονομικής λογικής και της ωριμότητας (</a:t>
            </a:r>
            <a:r>
              <a:rPr lang="el-GR" sz="1000" kern="100" dirty="0" err="1">
                <a:solidFill>
                  <a:schemeClr val="tx1"/>
                </a:solidFill>
                <a:latin typeface="Aptos" panose="020B0004020202020204" pitchFamily="34" charset="0"/>
                <a:ea typeface="Aptos" panose="020B0004020202020204" pitchFamily="34" charset="0"/>
                <a:cs typeface="Times New Roman" panose="02020603050405020304" pitchFamily="18" charset="0"/>
              </a:rPr>
              <a:t>εφικτότητα</a:t>
            </a:r>
            <a:r>
              <a:rPr lang="el-GR" sz="10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 αλληλεξαρτήσεις, χρονοπρογραμματισμός).</a:t>
            </a:r>
          </a:p>
          <a:p>
            <a:pPr>
              <a:buNone/>
            </a:pPr>
            <a:r>
              <a:rPr lang="el-GR" sz="1050" b="1" i="0" dirty="0">
                <a:solidFill>
                  <a:srgbClr val="000000"/>
                </a:solidFill>
                <a:effectLst/>
                <a:latin typeface="Aptos" panose="020B0004020202020204" pitchFamily="34" charset="0"/>
              </a:rPr>
              <a:t>Σχεδιασμός δράσεων του Πυλώνα «Ενεργειακή Μετάβαση»,</a:t>
            </a:r>
          </a:p>
          <a:p>
            <a:pPr algn="l">
              <a:buNone/>
            </a:pPr>
            <a:r>
              <a:rPr lang="el-GR" sz="1050" b="0" i="0" dirty="0">
                <a:solidFill>
                  <a:srgbClr val="000000"/>
                </a:solidFill>
                <a:effectLst/>
                <a:latin typeface="Aptos" panose="020B0004020202020204" pitchFamily="34" charset="0"/>
              </a:rPr>
              <a:t>κ. Εμμανουήλ Έλληνας, Διπλωματούχος Ηλεκτρολόγος Μηχανικός και Τεχνολογίας Υπολογιστών (Παν. Πατρών), με </a:t>
            </a:r>
            <a:r>
              <a:rPr lang="el-GR" sz="1050" b="0" i="0" dirty="0" err="1">
                <a:solidFill>
                  <a:srgbClr val="000000"/>
                </a:solidFill>
                <a:effectLst/>
                <a:latin typeface="Aptos" panose="020B0004020202020204" pitchFamily="34" charset="0"/>
              </a:rPr>
              <a:t>M.Sc</a:t>
            </a:r>
            <a:r>
              <a:rPr lang="el-GR" sz="1050" b="0" i="0" dirty="0">
                <a:solidFill>
                  <a:srgbClr val="000000"/>
                </a:solidFill>
                <a:effectLst/>
                <a:latin typeface="Aptos" panose="020B0004020202020204" pitchFamily="34" charset="0"/>
              </a:rPr>
              <a:t>. στα Συστήματα Αυτοματισμού (ΕΜΠ) και ιδιότητα Υποτρόφου Υποψήφιου Διδάκτορα στο Εργαστήριο Υψηλών Τάσεων του ΕΜΠ. Παράλληλα, έχει επαγγελματική εμπειρία ως Διπλωματούχος Ηλεκτρολόγος Μηχανικός στον ΔΕΔΔΗΕ.</a:t>
            </a:r>
          </a:p>
          <a:p>
            <a:pPr algn="l">
              <a:buNone/>
            </a:pPr>
            <a:r>
              <a:rPr lang="el-GR" sz="1050" b="0" i="0" dirty="0">
                <a:solidFill>
                  <a:srgbClr val="000000"/>
                </a:solidFill>
                <a:effectLst/>
                <a:latin typeface="Aptos" panose="020B0004020202020204" pitchFamily="34" charset="0"/>
              </a:rPr>
              <a:t>Συμβάλλει εξειδικευμένα στην επεξεργασία, εξειδίκευση και ωρίμανση των προτεινόμενων παρεμβάσεων του πυλώνα της Ενεργειακής Μετάβασης και ειδικότερα: (α) στην αποτύπωση/τεχνική τεκμηρίωση πιθανών ενεργειακών λύσεων και παρεμβάσεων που είναι συμβατές με τις ανάγκες και τα χαρακτηριστικά του νησιού, (β) στη διαμόρφωση δράσεων που σχετίζονται με βελτίωση ενεργειακής απόδοσης και ενσωμάτωση/αξιοποίηση καθαρών μορφών ενέργειας, (γ) στην υποστήριξη της λογικής υλοποίησης (βήματα ωρίμανσης, βασικές τεχνικές προϋποθέσεις, αλληλεξαρτήσεις με άλλους πυλώνες) και (δ) στη συμβολή στη διαμόρφωση μετρήσιμων στόχων/δεικτών και στην τεκμηρίωση της ιεράρχησης των ενεργειακών δράσεων σε συντονισμό με την Ομάδα Έργου.</a:t>
            </a:r>
          </a:p>
          <a:p>
            <a:pPr>
              <a:buNone/>
            </a:pPr>
            <a:r>
              <a:rPr lang="el-GR" sz="1050" b="1" i="0" dirty="0">
                <a:solidFill>
                  <a:srgbClr val="000000"/>
                </a:solidFill>
                <a:effectLst/>
                <a:latin typeface="Aptos" panose="020B0004020202020204" pitchFamily="34" charset="0"/>
              </a:rPr>
              <a:t>Σχεδιασμός δράσεων του Πυλώνα «Επιχειρηματικότητα και Καινοτομία»,</a:t>
            </a:r>
          </a:p>
          <a:p>
            <a:pPr algn="l">
              <a:buNone/>
            </a:pPr>
            <a:r>
              <a:rPr lang="el-GR" sz="1050" b="0" i="0" dirty="0">
                <a:solidFill>
                  <a:srgbClr val="000000"/>
                </a:solidFill>
                <a:effectLst/>
                <a:latin typeface="Aptos" panose="020B0004020202020204" pitchFamily="34" charset="0"/>
              </a:rPr>
              <a:t>κα Ιωάννα Μικρού, απόφοιτος της Σχολής Διοίκησης Επιχειρήσεων του Πανεπιστημίου Μακεδονίας (ΠΑΜΑΚ), με </a:t>
            </a:r>
            <a:r>
              <a:rPr lang="el-GR" sz="1050" b="0" i="0" dirty="0" err="1">
                <a:solidFill>
                  <a:srgbClr val="000000"/>
                </a:solidFill>
                <a:effectLst/>
                <a:latin typeface="Aptos" panose="020B0004020202020204" pitchFamily="34" charset="0"/>
              </a:rPr>
              <a:t>MSc</a:t>
            </a:r>
            <a:r>
              <a:rPr lang="el-GR" sz="1050" b="0" i="0" dirty="0">
                <a:solidFill>
                  <a:srgbClr val="000000"/>
                </a:solidFill>
                <a:effectLst/>
                <a:latin typeface="Aptos" panose="020B0004020202020204" pitchFamily="34" charset="0"/>
              </a:rPr>
              <a:t> in </a:t>
            </a:r>
            <a:r>
              <a:rPr lang="el-GR" sz="1050" b="0" i="0" dirty="0" err="1">
                <a:solidFill>
                  <a:srgbClr val="000000"/>
                </a:solidFill>
                <a:effectLst/>
                <a:latin typeface="Aptos" panose="020B0004020202020204" pitchFamily="34" charset="0"/>
              </a:rPr>
              <a:t>Innovation</a:t>
            </a:r>
            <a:r>
              <a:rPr lang="el-GR" sz="1050" b="0" i="0" dirty="0">
                <a:solidFill>
                  <a:srgbClr val="000000"/>
                </a:solidFill>
                <a:effectLst/>
                <a:latin typeface="Aptos" panose="020B0004020202020204" pitchFamily="34" charset="0"/>
              </a:rPr>
              <a:t> &amp; </a:t>
            </a:r>
            <a:r>
              <a:rPr lang="el-GR" sz="1050" b="0" i="0" dirty="0" err="1">
                <a:solidFill>
                  <a:srgbClr val="000000"/>
                </a:solidFill>
                <a:effectLst/>
                <a:latin typeface="Aptos" panose="020B0004020202020204" pitchFamily="34" charset="0"/>
              </a:rPr>
              <a:t>Entrepreneurship</a:t>
            </a:r>
            <a:r>
              <a:rPr lang="el-GR" sz="1050" b="0" i="0" dirty="0">
                <a:solidFill>
                  <a:srgbClr val="000000"/>
                </a:solidFill>
                <a:effectLst/>
                <a:latin typeface="Aptos" panose="020B0004020202020204" pitchFamily="34" charset="0"/>
              </a:rPr>
              <a:t>, καθώς και φοιτήτρια στο Δ.Π.Μ.Σ. «Προστασία Μνημείων» – Κατεύθυνση Β’: Υλικά και Επεμβάσεις Συντήρησης του Εθνικού Μετσόβιου Πολυτεχνείου.</a:t>
            </a:r>
          </a:p>
          <a:p>
            <a:pPr algn="l">
              <a:buNone/>
            </a:pPr>
            <a:r>
              <a:rPr lang="el-GR" sz="1050" b="0" i="0" dirty="0">
                <a:solidFill>
                  <a:srgbClr val="000000"/>
                </a:solidFill>
                <a:effectLst/>
                <a:latin typeface="Aptos" panose="020B0004020202020204" pitchFamily="34" charset="0"/>
              </a:rPr>
              <a:t>Συμβάλλει εξειδικευμένα στην επεξεργασία και ωρίμανση του σκέλους του ΤΣΔ που αφορά την επιχειρηματικότητα και την καινοτομία, και ειδικότερα: (α) στη χαρτογράφηση τοπικών αναγκών/ευκαιριών και στην εξειδίκευση των προτεινόμενων δράσεων σε επίπεδο νησιού, (β) στη διαμόρφωση παρεμβάσεων ενίσχυσης/αναβάθμισης μικρών επιχειρήσεων και τοπικών παραγωγικών δραστηριοτήτων, (γ) στη σύνδεση προτεινόμενων δράσεων με ρεαλιστικά εργαλεία υλοποίησης (οργανωτικά μέτρα, υποστηρικτικοί μηχανισμοί,</a:t>
            </a:r>
            <a:r>
              <a:rPr lang="en-US" sz="1050" b="0" i="0" dirty="0">
                <a:solidFill>
                  <a:srgbClr val="000000"/>
                </a:solidFill>
                <a:effectLst/>
                <a:latin typeface="Aptos" panose="020B0004020202020204" pitchFamily="34" charset="0"/>
              </a:rPr>
              <a:t> </a:t>
            </a:r>
            <a:r>
              <a:rPr lang="el-GR" sz="1050" b="0" i="0" dirty="0">
                <a:solidFill>
                  <a:srgbClr val="000000"/>
                </a:solidFill>
                <a:effectLst/>
                <a:latin typeface="Aptos" panose="020B0004020202020204" pitchFamily="34" charset="0"/>
              </a:rPr>
              <a:t>συνεργασίες), και (δ) στη διασφάλιση της συνοχής των προτεινόμενων δράσεων με τη συνολική στρατηγική, τα κριτήρια επιλογής και την τελική ιεράρχηση του προγράμματος παρεμβάσεων.</a:t>
            </a:r>
          </a:p>
          <a:p>
            <a:pPr algn="just">
              <a:lnSpc>
                <a:spcPct val="107000"/>
              </a:lnSpc>
              <a:spcAft>
                <a:spcPts val="800"/>
              </a:spcAft>
            </a:pPr>
            <a:endParaRPr lang="el-GR" sz="100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17867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26400E-8715-67AB-A457-79218D103B07}"/>
              </a:ext>
            </a:extLst>
          </p:cNvPr>
          <p:cNvSpPr txBox="1"/>
          <p:nvPr/>
        </p:nvSpPr>
        <p:spPr>
          <a:xfrm>
            <a:off x="221742" y="233726"/>
            <a:ext cx="609447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0070C0"/>
                </a:solidFill>
                <a:effectLst/>
                <a:uLnTx/>
                <a:uFillTx/>
                <a:latin typeface="Aptos Narrow" panose="020B0004020202020204" pitchFamily="34" charset="0"/>
                <a:ea typeface="+mn-ea"/>
                <a:cs typeface="+mn-cs"/>
              </a:rPr>
              <a:t>ΠΥΛΩΝΑΣ 3 ΠΡΟΣΤΑΣΙΑ ΠΕΡΙΒΑΛΛΟ</a:t>
            </a:r>
            <a:r>
              <a:rPr lang="el-GR" sz="1600" b="1" dirty="0">
                <a:solidFill>
                  <a:srgbClr val="0070C0"/>
                </a:solidFill>
                <a:latin typeface="Aptos Narrow" panose="020B0004020202020204" pitchFamily="34" charset="0"/>
              </a:rPr>
              <a:t>ΝΤΟΣ</a:t>
            </a:r>
            <a:endParaRPr kumimoji="0" lang="en-US" sz="1600" b="0" i="0" u="none" strike="noStrike" kern="1200" cap="none" spc="0" normalizeH="0" baseline="0" noProof="0" dirty="0">
              <a:ln>
                <a:noFill/>
              </a:ln>
              <a:solidFill>
                <a:srgbClr val="0070C0"/>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BC7EDD63-C065-0EEA-69F6-5CA195F42271}"/>
              </a:ext>
            </a:extLst>
          </p:cNvPr>
          <p:cNvSpPr txBox="1"/>
          <p:nvPr/>
        </p:nvSpPr>
        <p:spPr>
          <a:xfrm>
            <a:off x="-868680" y="717607"/>
            <a:ext cx="12573000" cy="971292"/>
          </a:xfrm>
          <a:prstGeom prst="rect">
            <a:avLst/>
          </a:prstGeom>
          <a:noFill/>
        </p:spPr>
        <p:txBody>
          <a:bodyPr wrap="square">
            <a:spAutoFit/>
          </a:bodyPr>
          <a:lstStyle/>
          <a:p>
            <a:pPr marL="1143000" lvl="2" indent="-228600" algn="just">
              <a:lnSpc>
                <a:spcPct val="107000"/>
              </a:lnSpc>
              <a:spcBef>
                <a:spcPts val="800"/>
              </a:spcBef>
              <a:spcAft>
                <a:spcPts val="400"/>
              </a:spcAft>
              <a:buFont typeface="+mj-lt"/>
              <a:buAutoNum type="arabicPeriod"/>
            </a:pPr>
            <a:r>
              <a:rPr lang="el-GR" sz="18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Ειδικός στόχος: Καταγραφή των περιοχών σημαντικής οικολογικής και πολιτιστικής αξίας, πέραν όσων περιλαμβάνονται στο δίκτυο NATURA 2000, και ανάπτυξη σχεδίου δράσης για τη διατήρηση και ανάδειξή τους. (6 βαθμοί)</a:t>
            </a:r>
            <a:endParaRPr lang="en-US" sz="18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E366257-A35D-3580-1AD0-1D247EFAECB6}"/>
              </a:ext>
            </a:extLst>
          </p:cNvPr>
          <p:cNvSpPr txBox="1"/>
          <p:nvPr/>
        </p:nvSpPr>
        <p:spPr>
          <a:xfrm>
            <a:off x="221742" y="1688899"/>
            <a:ext cx="11482578" cy="738664"/>
          </a:xfrm>
          <a:prstGeom prst="rect">
            <a:avLst/>
          </a:prstGeom>
          <a:noFill/>
        </p:spPr>
        <p:txBody>
          <a:bodyPr wrap="square">
            <a:spAutoFit/>
          </a:bodyPr>
          <a:lstStyle/>
          <a:p>
            <a:r>
              <a:rPr lang="el-GR" sz="1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Η </a:t>
            </a:r>
            <a:r>
              <a:rPr lang="el-GR" sz="14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πολυκριτηριακή</a:t>
            </a:r>
            <a:r>
              <a:rPr lang="el-GR" sz="1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αξιολόγηση των εναλλακτικών επιλογών δείχνει ότι το </a:t>
            </a:r>
            <a:r>
              <a:rPr lang="el-GR" sz="14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μέτρο Μ3 – </a:t>
            </a:r>
            <a:r>
              <a:rPr lang="el-GR" sz="1400" b="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Επικαιροποίηση</a:t>
            </a:r>
            <a:r>
              <a:rPr lang="el-GR" sz="14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και αξιοποίηση της υφιστάμενης βάσης δεδομένων φυσικού και πολιτιστικού αποθέματος και εκπόνηση Σχεδίου Δράσης </a:t>
            </a:r>
            <a:r>
              <a:rPr lang="el-GR" sz="1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συγκεντρώνει την υψηλότερη συνολική βαθμολογία</a:t>
            </a:r>
            <a:r>
              <a:rPr lang="el-GR" sz="1400" kern="0" dirty="0">
                <a:solidFill>
                  <a:srgbClr val="FF0000"/>
                </a:solidFill>
                <a:latin typeface="Calibri" panose="020F0502020204030204" pitchFamily="34" charset="0"/>
                <a:ea typeface="Calibri" panose="020F0502020204030204" pitchFamily="34" charset="0"/>
                <a:cs typeface="Calibri" panose="020F0502020204030204" pitchFamily="34" charset="0"/>
              </a:rPr>
              <a:t>, αξιοποιώντας τα δεδομένα του προγράμματος ΑΕΙ με Ε.Υ. την Α. </a:t>
            </a:r>
            <a:r>
              <a:rPr lang="el-GR" sz="1400" kern="0" dirty="0" err="1">
                <a:solidFill>
                  <a:srgbClr val="FF0000"/>
                </a:solidFill>
                <a:latin typeface="Calibri" panose="020F0502020204030204" pitchFamily="34" charset="0"/>
                <a:ea typeface="Calibri" panose="020F0502020204030204" pitchFamily="34" charset="0"/>
                <a:cs typeface="Calibri" panose="020F0502020204030204" pitchFamily="34" charset="0"/>
              </a:rPr>
              <a:t>Μοροπούλου</a:t>
            </a:r>
            <a:r>
              <a:rPr lang="el-GR" sz="1400" kern="0" dirty="0">
                <a:solidFill>
                  <a:srgbClr val="FF0000"/>
                </a:solidFill>
                <a:latin typeface="Calibri" panose="020F0502020204030204" pitchFamily="34" charset="0"/>
                <a:ea typeface="Calibri" panose="020F0502020204030204" pitchFamily="34" charset="0"/>
                <a:cs typeface="Calibri" panose="020F0502020204030204" pitchFamily="34" charset="0"/>
              </a:rPr>
              <a:t>, την καταγραφή των ενάλιων αρχαιοτήτων και των βοτσαλωτών της ΗΝ Κάσου.</a:t>
            </a:r>
            <a:endPar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813E768-8171-22C4-EDD4-6FF95515844E}"/>
              </a:ext>
            </a:extLst>
          </p:cNvPr>
          <p:cNvSpPr txBox="1"/>
          <p:nvPr/>
        </p:nvSpPr>
        <p:spPr>
          <a:xfrm>
            <a:off x="-868680" y="2322727"/>
            <a:ext cx="12701016" cy="674928"/>
          </a:xfrm>
          <a:prstGeom prst="rect">
            <a:avLst/>
          </a:prstGeom>
          <a:noFill/>
        </p:spPr>
        <p:txBody>
          <a:bodyPr wrap="square">
            <a:spAutoFit/>
          </a:bodyPr>
          <a:lstStyle/>
          <a:p>
            <a:pPr lvl="2" algn="just">
              <a:lnSpc>
                <a:spcPct val="107000"/>
              </a:lnSpc>
              <a:spcBef>
                <a:spcPts val="800"/>
              </a:spcBef>
              <a:spcAft>
                <a:spcPts val="400"/>
              </a:spcAft>
            </a:pPr>
            <a:r>
              <a:rPr lang="el-GR"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2. Ειδικός στόχος: Κατάρτιση και υλοποίηση ολοκληρωμένων σχεδίων ενεργητικής και παθητικής πυροπροστασίας των δασικών και λοιπών φυσικών εκτάσεων (9 βαθμοί)</a:t>
            </a:r>
            <a:endParaRPr lang="en-US"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3921ACE-D725-4C12-BDA1-337EC775EBE3}"/>
              </a:ext>
            </a:extLst>
          </p:cNvPr>
          <p:cNvSpPr txBox="1"/>
          <p:nvPr/>
        </p:nvSpPr>
        <p:spPr>
          <a:xfrm>
            <a:off x="221742" y="3062939"/>
            <a:ext cx="11711178" cy="773673"/>
          </a:xfrm>
          <a:prstGeom prst="rect">
            <a:avLst/>
          </a:prstGeom>
          <a:noFill/>
        </p:spPr>
        <p:txBody>
          <a:bodyPr wrap="square">
            <a:spAutoFit/>
          </a:bodyPr>
          <a:lstStyle/>
          <a:p>
            <a:pPr algn="just">
              <a:lnSpc>
                <a:spcPct val="107000"/>
              </a:lnSpc>
              <a:spcAft>
                <a:spcPts val="800"/>
              </a:spcAft>
              <a:buNone/>
            </a:pP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Συνεπώς, για την ικανοποίηση του συγκεκριμένου στόχου προτείνεται το </a:t>
            </a: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Μέτρο 6 (Μ6): Εκπόνηση και υλοποίηση ολοκληρωμένων σχεδίων </a:t>
            </a:r>
            <a:r>
              <a:rPr lang="el-GR" sz="1400" b="1"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μελετοκατασκευής</a:t>
            </a: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ενεργητικής και παθητικής πυροπροστασίας των δασικών και λοιπών φυσικών εκτάσεων. </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Η δράση μπορεί να συνδυαστεί με την κατασκευή </a:t>
            </a:r>
            <a:r>
              <a:rPr lang="el-GR" sz="14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λιμνοδεξαμενής</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που αποτελεί στρατηγική επιλογή του Στρατηγικού Σχεδίου Υδάτινων Πόρων.</a:t>
            </a:r>
            <a:endParaRPr lang="en-US"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A6721A3-568A-17AA-CF88-2A0D71DA89A2}"/>
              </a:ext>
            </a:extLst>
          </p:cNvPr>
          <p:cNvSpPr txBox="1"/>
          <p:nvPr/>
        </p:nvSpPr>
        <p:spPr>
          <a:xfrm>
            <a:off x="-868680" y="3793893"/>
            <a:ext cx="12801600" cy="674928"/>
          </a:xfrm>
          <a:prstGeom prst="rect">
            <a:avLst/>
          </a:prstGeom>
          <a:noFill/>
        </p:spPr>
        <p:txBody>
          <a:bodyPr wrap="square">
            <a:spAutoFit/>
          </a:bodyPr>
          <a:lstStyle/>
          <a:p>
            <a:pPr lvl="2" algn="just">
              <a:lnSpc>
                <a:spcPct val="107000"/>
              </a:lnSpc>
              <a:spcBef>
                <a:spcPts val="800"/>
              </a:spcBef>
              <a:spcAft>
                <a:spcPts val="400"/>
              </a:spcAft>
            </a:pPr>
            <a:r>
              <a:rPr lang="el-GR"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3. Ειδικός στόχος: Αποκατάσταση κατεστραμμένων και εγκαταλελειμμένων μονοπατιών ή πιστοποίηση μονοπατιών βάσει εθνικών ή διεθνών προτύπων (3 βαθμοί)</a:t>
            </a:r>
            <a:endParaRPr lang="en-US"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363FA8-D364-B8A9-3F0F-62FA5EE0BEBF}"/>
              </a:ext>
            </a:extLst>
          </p:cNvPr>
          <p:cNvSpPr txBox="1"/>
          <p:nvPr/>
        </p:nvSpPr>
        <p:spPr>
          <a:xfrm>
            <a:off x="221742" y="4468821"/>
            <a:ext cx="11711178" cy="773673"/>
          </a:xfrm>
          <a:prstGeom prst="rect">
            <a:avLst/>
          </a:prstGeom>
          <a:noFill/>
        </p:spPr>
        <p:txBody>
          <a:bodyPr wrap="square">
            <a:spAutoFit/>
          </a:bodyPr>
          <a:lstStyle/>
          <a:p>
            <a:pPr algn="just">
              <a:lnSpc>
                <a:spcPct val="107000"/>
              </a:lnSpc>
              <a:spcAft>
                <a:spcPts val="1000"/>
              </a:spcAft>
              <a:buNone/>
            </a:pP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Η </a:t>
            </a:r>
            <a:r>
              <a:rPr lang="el-GR" sz="14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πολυκριτηριακή</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αξιολόγηση δείχνει ότι το μέτρο </a:t>
            </a: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Μ7 – Συντήρηση και διαχείριση του υφιστάμενου δικτύου μονοπατιών</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συγκεντρώνει την υψηλότερη βαθμολογία σε όλα τα εξεταζόμενα σενάρια. </a:t>
            </a:r>
            <a:r>
              <a:rPr lang="el-GR" sz="1400" kern="100" dirty="0">
                <a:solidFill>
                  <a:srgbClr val="FF0000"/>
                </a:solidFill>
                <a:latin typeface="Calibri" panose="020F0502020204030204" pitchFamily="34" charset="0"/>
                <a:ea typeface="Calibri" panose="020F0502020204030204" pitchFamily="34" charset="0"/>
                <a:cs typeface="Calibri" panose="020F0502020204030204" pitchFamily="34" charset="0"/>
              </a:rPr>
              <a:t>Προβλέπεται η συντήρηση του υπάρχοντος δικτύου, η υλοποίηση της επέκτασής του όπως αποτυπώνεται στη μελέτη και η σηματοδότηση αξιοποιώντας τη χρηματοδότηση που ήδη έχει εξασφαλίσει ο Δήμος </a:t>
            </a:r>
            <a:r>
              <a:rPr lang="el-GR" sz="1400" kern="100" dirty="0" err="1">
                <a:solidFill>
                  <a:srgbClr val="FF0000"/>
                </a:solidFill>
                <a:latin typeface="Calibri" panose="020F0502020204030204" pitchFamily="34" charset="0"/>
                <a:ea typeface="Calibri" panose="020F0502020204030204" pitchFamily="34" charset="0"/>
                <a:cs typeface="Calibri" panose="020F0502020204030204" pitchFamily="34" charset="0"/>
              </a:rPr>
              <a:t>απ’τον</a:t>
            </a:r>
            <a:r>
              <a:rPr lang="el-GR" sz="1400" kern="100" dirty="0">
                <a:solidFill>
                  <a:srgbClr val="FF0000"/>
                </a:solidFill>
                <a:latin typeface="Calibri" panose="020F0502020204030204" pitchFamily="34" charset="0"/>
                <a:ea typeface="Calibri" panose="020F0502020204030204" pitchFamily="34" charset="0"/>
                <a:cs typeface="Calibri" panose="020F0502020204030204" pitchFamily="34" charset="0"/>
              </a:rPr>
              <a:t> ΟΦΥΠΕΚΑ.</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347519D7-DFB6-2EDE-0674-F7641A56C655}"/>
              </a:ext>
            </a:extLst>
          </p:cNvPr>
          <p:cNvSpPr txBox="1"/>
          <p:nvPr/>
        </p:nvSpPr>
        <p:spPr>
          <a:xfrm>
            <a:off x="-900684" y="5143749"/>
            <a:ext cx="12865608" cy="674928"/>
          </a:xfrm>
          <a:prstGeom prst="rect">
            <a:avLst/>
          </a:prstGeom>
          <a:noFill/>
        </p:spPr>
        <p:txBody>
          <a:bodyPr wrap="square">
            <a:spAutoFit/>
          </a:bodyPr>
          <a:lstStyle/>
          <a:p>
            <a:pPr lvl="2" algn="just">
              <a:lnSpc>
                <a:spcPct val="107000"/>
              </a:lnSpc>
              <a:spcBef>
                <a:spcPts val="800"/>
              </a:spcBef>
              <a:spcAft>
                <a:spcPts val="400"/>
              </a:spcAft>
            </a:pPr>
            <a:r>
              <a:rPr lang="el-GR"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4. Ειδικό στόχος</a:t>
            </a:r>
            <a:r>
              <a:rPr lang="en-US"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 </a:t>
            </a:r>
            <a:r>
              <a:rPr lang="el-GR"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Καθορισμός ετήσιου προγράμματος καθαρισμού ακτών και παράκτιων υδάτων με ήπια μέσα</a:t>
            </a:r>
            <a:r>
              <a:rPr lang="en-US"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 (2 </a:t>
            </a:r>
            <a:r>
              <a:rPr lang="el-GR"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βαθμοί)</a:t>
            </a:r>
            <a:endParaRPr lang="en-US"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9F5AF76-5869-847E-64FB-8808109BB4F9}"/>
              </a:ext>
            </a:extLst>
          </p:cNvPr>
          <p:cNvSpPr txBox="1"/>
          <p:nvPr/>
        </p:nvSpPr>
        <p:spPr>
          <a:xfrm>
            <a:off x="221742" y="5950443"/>
            <a:ext cx="10991088" cy="773673"/>
          </a:xfrm>
          <a:prstGeom prst="rect">
            <a:avLst/>
          </a:prstGeom>
          <a:noFill/>
        </p:spPr>
        <p:txBody>
          <a:bodyPr wrap="square">
            <a:spAutoFit/>
          </a:bodyPr>
          <a:lstStyle/>
          <a:p>
            <a:pPr algn="just">
              <a:lnSpc>
                <a:spcPct val="107000"/>
              </a:lnSpc>
              <a:spcAft>
                <a:spcPts val="800"/>
              </a:spcAft>
              <a:buNone/>
            </a:pP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Με βάση την αξιολόγηση των διαθέσιμων επιλογών επιλέγεται το</a:t>
            </a:r>
            <a:r>
              <a:rPr lang="el-GR" sz="1400" kern="1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Μέτρο 10 (Μ10): </a:t>
            </a:r>
            <a:r>
              <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a:t>
            </a:r>
            <a:r>
              <a:rPr lang="el-GR" sz="14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φαρμογή</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ενός ετήσιου προγράμματος καθαρισμού ακτών και παράκτιων υδάτων με ήπια μέσα</a:t>
            </a:r>
            <a:r>
              <a:rPr lang="el-GR" sz="1400" kern="100" dirty="0">
                <a:solidFill>
                  <a:srgbClr val="FF0000"/>
                </a:solidFill>
                <a:latin typeface="Calibri" panose="020F0502020204030204" pitchFamily="34" charset="0"/>
                <a:ea typeface="Calibri" panose="020F0502020204030204" pitchFamily="34" charset="0"/>
                <a:cs typeface="Calibri" panose="020F0502020204030204" pitchFamily="34" charset="0"/>
              </a:rPr>
              <a:t>, τ</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ο οποίο θα υλοποιείται με τη συνεργασία του Δήμου, της τοπικής κοινωνίας και εθελοντικών ομάδων, ιδιαίτερα των νέων και των μαθητών που δήλωσαν ήδη τη διάθεσή τους να μετέχουν.</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8920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D98DDC-8F08-063B-70E2-51237DF3130D}"/>
              </a:ext>
            </a:extLst>
          </p:cNvPr>
          <p:cNvSpPr txBox="1"/>
          <p:nvPr/>
        </p:nvSpPr>
        <p:spPr>
          <a:xfrm>
            <a:off x="73152" y="333899"/>
            <a:ext cx="11887200" cy="5999463"/>
          </a:xfrm>
          <a:prstGeom prst="rect">
            <a:avLst/>
          </a:prstGeom>
          <a:noFill/>
        </p:spPr>
        <p:txBody>
          <a:bodyPr wrap="square">
            <a:spAutoFit/>
          </a:bodyPr>
          <a:lstStyle/>
          <a:p>
            <a:pPr algn="just">
              <a:lnSpc>
                <a:spcPct val="107000"/>
              </a:lnSpc>
              <a:spcAft>
                <a:spcPts val="800"/>
              </a:spcAft>
              <a:buNone/>
            </a:pPr>
            <a:r>
              <a:rPr lang="el-GR" sz="1400" kern="100" dirty="0">
                <a:effectLst/>
                <a:latin typeface="Calibri" panose="020F0502020204030204" pitchFamily="34" charset="0"/>
                <a:ea typeface="Calibri" panose="020F0502020204030204" pitchFamily="34" charset="0"/>
                <a:cs typeface="Calibri" panose="020F0502020204030204" pitchFamily="34" charset="0"/>
              </a:rPr>
              <a:t>Συνολικά, η δέσμη των προτεινόμενων μέτρων διαμορφώνει ένα συνεκτικό πλαίσιο παρεμβάσεων που συνδυάζει θεσμικά εργαλεία σχεδιασμού, τεχνικές δράσεις προστασίας του περιβάλλοντος και πρωτοβουλίες ενεργού συμμετοχής της τοπικής κοινωνίας. </a:t>
            </a:r>
            <a:r>
              <a:rPr lang="el-GR" sz="1400" b="1" kern="100" dirty="0">
                <a:effectLst/>
                <a:latin typeface="Calibri" panose="020F0502020204030204" pitchFamily="34" charset="0"/>
                <a:ea typeface="Calibri" panose="020F0502020204030204" pitchFamily="34" charset="0"/>
                <a:cs typeface="Calibri" panose="020F0502020204030204" pitchFamily="34" charset="0"/>
              </a:rPr>
              <a:t>Με βάση το σύστημα αξιολόγησης της πρωτοβουλίας </a:t>
            </a:r>
            <a:r>
              <a:rPr lang="el-GR" sz="1400" b="1" kern="100" dirty="0" err="1">
                <a:effectLst/>
                <a:latin typeface="Calibri" panose="020F0502020204030204" pitchFamily="34" charset="0"/>
                <a:ea typeface="Calibri" panose="020F0502020204030204" pitchFamily="34" charset="0"/>
                <a:cs typeface="Calibri" panose="020F0502020204030204" pitchFamily="34" charset="0"/>
              </a:rPr>
              <a:t>GReco</a:t>
            </a:r>
            <a:r>
              <a:rPr lang="el-GR" sz="1400" b="1" kern="100" dirty="0">
                <a:effectLst/>
                <a:latin typeface="Calibri" panose="020F0502020204030204" pitchFamily="34" charset="0"/>
                <a:ea typeface="Calibri" panose="020F0502020204030204" pitchFamily="34" charset="0"/>
                <a:cs typeface="Calibri" panose="020F0502020204030204" pitchFamily="34" charset="0"/>
              </a:rPr>
              <a:t> </a:t>
            </a:r>
            <a:r>
              <a:rPr lang="el-GR" sz="1400" b="1" kern="100" dirty="0" err="1">
                <a:effectLst/>
                <a:latin typeface="Calibri" panose="020F0502020204030204" pitchFamily="34" charset="0"/>
                <a:ea typeface="Calibri" panose="020F0502020204030204" pitchFamily="34" charset="0"/>
                <a:cs typeface="Calibri" panose="020F0502020204030204" pitchFamily="34" charset="0"/>
              </a:rPr>
              <a:t>Islands</a:t>
            </a:r>
            <a:r>
              <a:rPr lang="el-GR" sz="1400" b="1" kern="100" dirty="0">
                <a:effectLst/>
                <a:latin typeface="Calibri" panose="020F0502020204030204" pitchFamily="34" charset="0"/>
                <a:ea typeface="Calibri" panose="020F0502020204030204" pitchFamily="34" charset="0"/>
                <a:cs typeface="Calibri" panose="020F0502020204030204" pitchFamily="34" charset="0"/>
              </a:rPr>
              <a:t>, η υλοποίηση των επιλεγμένων μη </a:t>
            </a:r>
            <a:r>
              <a:rPr lang="el-GR" sz="1400" b="1" kern="100" dirty="0" err="1">
                <a:effectLst/>
                <a:latin typeface="Calibri" panose="020F0502020204030204" pitchFamily="34" charset="0"/>
                <a:ea typeface="Calibri" panose="020F0502020204030204" pitchFamily="34" charset="0"/>
                <a:cs typeface="Calibri" panose="020F0502020204030204" pitchFamily="34" charset="0"/>
              </a:rPr>
              <a:t>προαπαιτούμενων</a:t>
            </a:r>
            <a:r>
              <a:rPr lang="el-GR" sz="1400" b="1" kern="100" dirty="0">
                <a:effectLst/>
                <a:latin typeface="Calibri" panose="020F0502020204030204" pitchFamily="34" charset="0"/>
                <a:ea typeface="Calibri" panose="020F0502020204030204" pitchFamily="34" charset="0"/>
                <a:cs typeface="Calibri" panose="020F0502020204030204" pitchFamily="34" charset="0"/>
              </a:rPr>
              <a:t> στόχων αποδίδει συνολικά 20 βαθμούς στον Πυλώνα 3, υπερκαλύπτοντας το απαιτούμενο επίπεδο βαθμολογίας για την επίτευξη των στόχων του πυλώνα (15 βαθμοί) και συμβάλλοντας ουσιαστικά στην προστασία και βιώσιμη διαχείριση των φυσικών οικοσυστημάτων της Κάσου.</a:t>
            </a:r>
          </a:p>
          <a:p>
            <a:pPr algn="just">
              <a:lnSpc>
                <a:spcPct val="107000"/>
              </a:lnSpc>
              <a:spcAft>
                <a:spcPts val="800"/>
              </a:spcAft>
              <a:buNone/>
            </a:pPr>
            <a:r>
              <a:rPr lang="el-GR" sz="1400" kern="100" dirty="0">
                <a:effectLst/>
                <a:latin typeface="Calibri" panose="020F0502020204030204" pitchFamily="34" charset="0"/>
                <a:ea typeface="Calibri" panose="020F0502020204030204" pitchFamily="34" charset="0"/>
                <a:cs typeface="Calibri" panose="020F0502020204030204" pitchFamily="34" charset="0"/>
              </a:rPr>
              <a:t>Για την κάλυψη των </a:t>
            </a:r>
            <a:r>
              <a:rPr lang="el-GR" sz="1400" kern="100" dirty="0" err="1">
                <a:effectLst/>
                <a:latin typeface="Calibri" panose="020F0502020204030204" pitchFamily="34" charset="0"/>
                <a:ea typeface="Calibri" panose="020F0502020204030204" pitchFamily="34" charset="0"/>
                <a:cs typeface="Calibri" panose="020F0502020204030204" pitchFamily="34" charset="0"/>
              </a:rPr>
              <a:t>προαπαιτούμενων</a:t>
            </a:r>
            <a:r>
              <a:rPr lang="el-GR" sz="1400" kern="100" dirty="0">
                <a:effectLst/>
                <a:latin typeface="Calibri" panose="020F0502020204030204" pitchFamily="34" charset="0"/>
                <a:ea typeface="Calibri" panose="020F0502020204030204" pitchFamily="34" charset="0"/>
                <a:cs typeface="Calibri" panose="020F0502020204030204" pitchFamily="34" charset="0"/>
              </a:rPr>
              <a:t> στόχων προτείνονται τα ακόλουθα μέτρα:</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Symbol" panose="05050102010706020507" pitchFamily="18" charset="2"/>
              <a:buChar char=""/>
            </a:pP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Μ1: </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Συγκρότηση αρμόδιας επιτροπής του Δήμου ΗΝ Κάσου για την παρακολούθηση της εκπόνησης και εφαρμογής του Τοπικού Πολεοδομικού Σχεδίου και τη διασφάλιση της συμβατότητας του με το Τοπικό Σχέδιο Δράσης.</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Μ2: </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Συγκρότηση αρμόδιας επιτροπής του Δήμου για την παρακολούθηση της εφαρμογής της Ειδικής Περιβαλλοντικής Μελέτης και των μέτρων προστασίας των περιοχών NATURA 2000.</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buNone/>
            </a:pPr>
            <a:r>
              <a:rPr lang="el-GR" sz="1400" kern="100" dirty="0">
                <a:effectLst/>
                <a:latin typeface="Calibri" panose="020F0502020204030204" pitchFamily="34" charset="0"/>
                <a:ea typeface="Calibri" panose="020F0502020204030204" pitchFamily="34" charset="0"/>
                <a:cs typeface="Calibri" panose="020F0502020204030204" pitchFamily="34" charset="0"/>
              </a:rPr>
              <a:t>Παράλληλα, η </a:t>
            </a:r>
            <a:r>
              <a:rPr lang="el-GR" sz="1400" kern="100" dirty="0" err="1">
                <a:effectLst/>
                <a:latin typeface="Calibri" panose="020F0502020204030204" pitchFamily="34" charset="0"/>
                <a:ea typeface="Calibri" panose="020F0502020204030204" pitchFamily="34" charset="0"/>
                <a:cs typeface="Calibri" panose="020F0502020204030204" pitchFamily="34" charset="0"/>
              </a:rPr>
              <a:t>πολυκριτηριακή</a:t>
            </a:r>
            <a:r>
              <a:rPr lang="el-GR" sz="1400" kern="100" dirty="0">
                <a:effectLst/>
                <a:latin typeface="Calibri" panose="020F0502020204030204" pitchFamily="34" charset="0"/>
                <a:ea typeface="Calibri" panose="020F0502020204030204" pitchFamily="34" charset="0"/>
                <a:cs typeface="Calibri" panose="020F0502020204030204" pitchFamily="34" charset="0"/>
              </a:rPr>
              <a:t> αξιολόγηση των εναλλακτικών επιλογών για τους μη </a:t>
            </a:r>
            <a:r>
              <a:rPr lang="el-GR" sz="1400" kern="100" dirty="0" err="1">
                <a:effectLst/>
                <a:latin typeface="Calibri" panose="020F0502020204030204" pitchFamily="34" charset="0"/>
                <a:ea typeface="Calibri" panose="020F0502020204030204" pitchFamily="34" charset="0"/>
                <a:cs typeface="Calibri" panose="020F0502020204030204" pitchFamily="34" charset="0"/>
              </a:rPr>
              <a:t>προαπαιτούμενους</a:t>
            </a:r>
            <a:r>
              <a:rPr lang="el-GR" sz="1400" kern="100" dirty="0">
                <a:effectLst/>
                <a:latin typeface="Calibri" panose="020F0502020204030204" pitchFamily="34" charset="0"/>
                <a:ea typeface="Calibri" panose="020F0502020204030204" pitchFamily="34" charset="0"/>
                <a:cs typeface="Calibri" panose="020F0502020204030204" pitchFamily="34" charset="0"/>
              </a:rPr>
              <a:t> στόχους οδήγησε στην επιλογή ενός συνόλου συμπληρωματικών παρεμβάσεων που συγκροτούν τη βασική δέσμη μέτρων του Πυλώνα 3. Τα μέτρα αυτά είναι τα εξής:</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Symbol" panose="05050102010706020507" pitchFamily="18" charset="2"/>
              <a:buChar char=""/>
            </a:pP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Μ3: </a:t>
            </a:r>
            <a:r>
              <a:rPr lang="el-GR" sz="14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Επικαιροποίηση</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και αξιοποίηση της υφιστάμενης βάσης δεδομένων φυσικού και πολιτιστικού αποθέματος και εκπόνηση Σχεδίου Δράσης για την προστασία και ανάδειξη περιοχών οικολογικής και πολιτιστικής αξίας.</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Symbol" panose="05050102010706020507" pitchFamily="18" charset="2"/>
              <a:buChar char=""/>
            </a:pP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Μ6: </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Εκπόνηση και υλοποίηση ολοκληρωμένων σχεδίων ενεργητικής και παθητικής πυροπροστασίας των δασικών και λοιπών φυσικών εκτάσεων του νησιού.</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Symbol" panose="05050102010706020507" pitchFamily="18" charset="2"/>
              <a:buChar char=""/>
            </a:pP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Μ7: </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Συντήρηση και διαχείριση του υφιστάμενου δικτύου μονοπατιών ως εργαλείου ανάδειξης του φυσικού τοπίου και ανάπτυξης ήπιων μορφών τουρισμού.</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Μ10: </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Εφαρμογή ετήσιου προγράμματος καθαρισμού ακτών και παράκτιων υδάτων με τη συμμετοχή της τοπικής κοινωνίας.</a:t>
            </a:r>
          </a:p>
          <a:p>
            <a:pPr marL="342900" lvl="0" indent="-342900" algn="just">
              <a:lnSpc>
                <a:spcPct val="107000"/>
              </a:lnSpc>
              <a:spcAft>
                <a:spcPts val="800"/>
              </a:spcAft>
              <a:buFont typeface="Symbol" panose="05050102010706020507" pitchFamily="18" charset="2"/>
              <a:buChar char=""/>
            </a:pPr>
            <a:endParaRPr lang="el-GR" sz="1400" kern="1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800"/>
              </a:spcAft>
            </a:pPr>
            <a:r>
              <a:rPr lang="el-GR" sz="1400" kern="100" dirty="0">
                <a:effectLst/>
                <a:latin typeface="Calibri" panose="020F0502020204030204" pitchFamily="34" charset="0"/>
                <a:ea typeface="Calibri" panose="020F0502020204030204" pitchFamily="34" charset="0"/>
                <a:cs typeface="Calibri" panose="020F0502020204030204" pitchFamily="34" charset="0"/>
              </a:rPr>
              <a:t>Σημειώνεται ότι οι ξερολιθιές αποτελούν σημαντικό στοιχείο της τοπικής ταυτότητας της Κάσου. Θεωρούμε ότι πρέπει να ξεκινήσουν ενέργειες για τον προσδιορισμό σε πρώτη φάση των ιδιοκτησιών, σε συνεργασία με τους μαθητές της Κάσου όπως προέκυψε από τη διαβούλευση ώστε σε πρώτη φάση να καταγραφούν επί τόπου οι ιδιοκτησίες.</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7957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94D5D-5DEC-B4C7-9BD5-932FF8124B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ACE1DD-DA25-07E4-8553-8C41E50D2C82}"/>
              </a:ext>
            </a:extLst>
          </p:cNvPr>
          <p:cNvSpPr>
            <a:spLocks noGrp="1"/>
          </p:cNvSpPr>
          <p:nvPr>
            <p:ph type="ctrTitle"/>
          </p:nvPr>
        </p:nvSpPr>
        <p:spPr>
          <a:solidFill>
            <a:schemeClr val="accent2"/>
          </a:solidFill>
        </p:spPr>
        <p:txBody>
          <a:bodyPr>
            <a:normAutofit fontScale="90000"/>
          </a:bodyPr>
          <a:lstStyle/>
          <a:p>
            <a:r>
              <a:rPr lang="el-GR" b="1" dirty="0" err="1"/>
              <a:t>Πυλωνασ</a:t>
            </a:r>
            <a:r>
              <a:rPr lang="el-GR" b="1" dirty="0"/>
              <a:t> 4</a:t>
            </a:r>
            <a:r>
              <a:rPr lang="en-US" b="1" dirty="0"/>
              <a:t>: </a:t>
            </a:r>
            <a:r>
              <a:rPr lang="el-GR" b="1" dirty="0" err="1"/>
              <a:t>επιχειρηματικοτητα</a:t>
            </a:r>
            <a:r>
              <a:rPr lang="el-GR" b="1" dirty="0"/>
              <a:t> &amp; </a:t>
            </a:r>
            <a:r>
              <a:rPr lang="el-GR" b="1" dirty="0" err="1"/>
              <a:t>καινοτομια</a:t>
            </a:r>
            <a:endParaRPr lang="el-GR" b="1" dirty="0"/>
          </a:p>
        </p:txBody>
      </p:sp>
    </p:spTree>
    <p:extLst>
      <p:ext uri="{BB962C8B-B14F-4D97-AF65-F5344CB8AC3E}">
        <p14:creationId xmlns:p14="http://schemas.microsoft.com/office/powerpoint/2010/main" val="1419746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4"/>
          <p:cNvSpPr txBox="1"/>
          <p:nvPr/>
        </p:nvSpPr>
        <p:spPr>
          <a:xfrm>
            <a:off x="322325" y="912725"/>
            <a:ext cx="6509400" cy="320833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7000"/>
              </a:lnSpc>
              <a:spcBef>
                <a:spcPts val="0"/>
              </a:spcBef>
              <a:spcAft>
                <a:spcPts val="0"/>
              </a:spcAft>
              <a:buClr>
                <a:srgbClr val="215E99"/>
              </a:buClr>
              <a:buSzPts val="2000"/>
              <a:buFont typeface="Arial"/>
              <a:buNone/>
              <a:tabLst/>
              <a:defRPr/>
            </a:pPr>
            <a:r>
              <a:rPr kumimoji="0" lang="el-GR" sz="2000" b="0" i="0" u="none" strike="noStrike" kern="0" cap="none" spc="0" normalizeH="0" baseline="0" noProof="0" dirty="0">
                <a:ln>
                  <a:noFill/>
                </a:ln>
                <a:solidFill>
                  <a:srgbClr val="215E99"/>
                </a:solidFill>
                <a:effectLst/>
                <a:uLnTx/>
                <a:uFillTx/>
                <a:latin typeface="Aptos" panose="020B0004020202020204" pitchFamily="34" charset="0"/>
                <a:ea typeface="Arial"/>
                <a:cs typeface="Arial"/>
                <a:sym typeface="Arial"/>
              </a:rPr>
              <a:t>Πυλώνας 4 	Επιχειρηματικότητα &amp; Καινοτομία</a:t>
            </a:r>
          </a:p>
          <a:p>
            <a:pPr marL="0" marR="0" lvl="0" indent="0" algn="ctr" defTabSz="914400" rtl="0" eaLnBrk="1" fontAlgn="auto" latinLnBrk="0" hangingPunct="1">
              <a:lnSpc>
                <a:spcPct val="107000"/>
              </a:lnSpc>
              <a:spcBef>
                <a:spcPts val="0"/>
              </a:spcBef>
              <a:spcAft>
                <a:spcPts val="0"/>
              </a:spcAft>
              <a:buClr>
                <a:srgbClr val="215E99"/>
              </a:buClr>
              <a:buSzPts val="2000"/>
              <a:buFont typeface="Arial"/>
              <a:buNone/>
              <a:tabLst/>
              <a:defRPr/>
            </a:pPr>
            <a:endParaRPr kumimoji="0" sz="1100" b="0" i="0" u="none" strike="noStrike" kern="0" cap="none" spc="0" normalizeH="0" baseline="0" noProof="0" dirty="0">
              <a:ln>
                <a:noFill/>
              </a:ln>
              <a:solidFill>
                <a:srgbClr val="000000"/>
              </a:solidFill>
              <a:effectLst/>
              <a:uLnTx/>
              <a:uFillTx/>
              <a:latin typeface="Aptos" panose="020B0004020202020204" pitchFamily="34" charset="0"/>
              <a:ea typeface="Arial"/>
              <a:cs typeface="Arial"/>
              <a:sym typeface="Arial"/>
            </a:endParaRPr>
          </a:p>
          <a:p>
            <a:pPr marL="0" marR="0" lvl="0" indent="0" algn="ctr" defTabSz="914400" rtl="0" eaLnBrk="1" fontAlgn="auto" latinLnBrk="0" hangingPunct="1">
              <a:lnSpc>
                <a:spcPct val="107000"/>
              </a:lnSpc>
              <a:spcBef>
                <a:spcPts val="800"/>
              </a:spcBef>
              <a:spcAft>
                <a:spcPts val="0"/>
              </a:spcAft>
              <a:buClr>
                <a:srgbClr val="000000"/>
              </a:buClr>
              <a:buSzPts val="1100"/>
              <a:buFont typeface="Arial"/>
              <a:buNone/>
              <a:tabLst/>
              <a:defRPr/>
            </a:pPr>
            <a:r>
              <a:rPr kumimoji="0" lang="el-GR" sz="1100" b="1" i="0" u="none" strike="noStrike" kern="0" cap="none" spc="0" normalizeH="0" baseline="0" noProof="0" dirty="0">
                <a:ln>
                  <a:noFill/>
                </a:ln>
                <a:solidFill>
                  <a:srgbClr val="000000"/>
                </a:solidFill>
                <a:effectLst/>
                <a:uLnTx/>
                <a:uFillTx/>
                <a:latin typeface="Aptos" panose="020B0004020202020204" pitchFamily="34" charset="0"/>
                <a:ea typeface="Arial"/>
                <a:cs typeface="Arial"/>
                <a:sym typeface="Arial"/>
              </a:rPr>
              <a:t>ΣΤΟΧΟΙ</a:t>
            </a:r>
            <a:endParaRPr kumimoji="0" sz="1100" b="0" i="0" u="none" strike="noStrike" kern="0" cap="none" spc="0" normalizeH="0" baseline="0" noProof="0" dirty="0">
              <a:ln>
                <a:noFill/>
              </a:ln>
              <a:solidFill>
                <a:srgbClr val="000000"/>
              </a:solidFill>
              <a:effectLst/>
              <a:uLnTx/>
              <a:uFillTx/>
              <a:latin typeface="Aptos" panose="020B0004020202020204" pitchFamily="34" charset="0"/>
              <a:ea typeface="Arial"/>
              <a:cs typeface="Arial"/>
              <a:sym typeface="Arial"/>
            </a:endParaRP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r>
              <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50% των τουριστικών επιχειρήσεων (εστίαση και καταλύματα) να διαθέτουν πιστοποίηση για τη χρήση τοπικών ή/και βιολογικών προϊόντων. </a:t>
            </a:r>
            <a:r>
              <a:rPr kumimoji="0" lang="el-GR" sz="11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(9 βαθμοί)</a:t>
            </a:r>
            <a:endParaRPr kumimoji="0" sz="11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r>
              <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Δημιουργία «Κόμβου» ή σημείου επαφής για την προώθηση της πράσινης και της γαλάζιας επιχειρηματικότητας. </a:t>
            </a:r>
            <a:r>
              <a:rPr kumimoji="0" lang="el-GR" sz="11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(9 βαθμοί)</a:t>
            </a:r>
            <a:endParaRPr kumimoji="0"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r>
              <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Τουλάχιστον το 50% των καταλυμάτων να διαθέτουν πιστοποιητικό ISO 21401:2018 (Σύστημα Διαχείρισης της Βιωσιμότητας για τις Τουριστικές Επιχειρήσεις). </a:t>
            </a:r>
            <a:r>
              <a:rPr kumimoji="0" lang="el-GR" sz="11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(9 βαθμοί)</a:t>
            </a:r>
            <a:endParaRPr kumimoji="0"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r>
              <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Υλοποίηση προγράμματος προώθησης τοπικών προϊόντων (π.χ. μέλι, λάδι, κρασί, τυροκομικά) και σύνδεσης του πρωτογενούς και του δευτερογενούς τομέα με τον τουρισμό. </a:t>
            </a:r>
            <a:r>
              <a:rPr kumimoji="0" lang="el-GR" sz="11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(12 βαθμοί)</a:t>
            </a:r>
            <a:endParaRPr kumimoji="0"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r>
              <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Θέσπιση ετήσιου βραβείου καινοτομίας για τους πολίτες και τις τοπικές επιχειρήσεις του νησιού σε σχετικούς τομείς όπως η πράσινη και γαλάζια καινοτομία, η κυκλική οικονομία,  η μείωση ή η</a:t>
            </a: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r>
              <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αποφυγή αποβλήτων</a:t>
            </a:r>
            <a:r>
              <a:rPr kumimoji="0" lang="el-GR" sz="2000" b="0" i="0" u="none" strike="noStrike" kern="0" cap="none" spc="0" normalizeH="0" baseline="0" noProof="0" dirty="0">
                <a:ln>
                  <a:noFill/>
                </a:ln>
                <a:solidFill>
                  <a:srgbClr val="215E99"/>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l-GR" sz="11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(3 βαθμοί)</a:t>
            </a: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endParaRPr kumimoji="0"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10" name="Google Shape;110;p14"/>
          <p:cNvSpPr txBox="1"/>
          <p:nvPr/>
        </p:nvSpPr>
        <p:spPr>
          <a:xfrm>
            <a:off x="7984998" y="2555608"/>
            <a:ext cx="2494026" cy="77752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7000"/>
              </a:lnSpc>
              <a:spcBef>
                <a:spcPts val="0"/>
              </a:spcBef>
              <a:spcAft>
                <a:spcPts val="0"/>
              </a:spcAft>
              <a:buClr>
                <a:srgbClr val="215E99"/>
              </a:buClr>
              <a:buSzPts val="1800"/>
              <a:buFont typeface="Arial"/>
              <a:buNone/>
              <a:tabLst/>
              <a:defRPr/>
            </a:pPr>
            <a:r>
              <a:rPr kumimoji="0" lang="el-GR" sz="1800" b="0" i="0" u="none" strike="noStrike" kern="0" cap="none" spc="0" normalizeH="0" baseline="0" noProof="0">
                <a:ln>
                  <a:noFill/>
                </a:ln>
                <a:solidFill>
                  <a:srgbClr val="215E99"/>
                </a:solidFill>
                <a:effectLst/>
                <a:uLnTx/>
                <a:uFillTx/>
                <a:latin typeface="Arial"/>
                <a:ea typeface="Arial"/>
                <a:cs typeface="Arial"/>
                <a:sym typeface="Arial"/>
              </a:rPr>
              <a:t>Ενδιάμεσος Στόχος: 9</a:t>
            </a:r>
            <a:endParaRPr kumimoji="0" sz="105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800"/>
              </a:spcBef>
              <a:spcAft>
                <a:spcPts val="0"/>
              </a:spcAft>
              <a:buClr>
                <a:srgbClr val="215E99"/>
              </a:buClr>
              <a:buSzPts val="1800"/>
              <a:buFont typeface="Arial"/>
              <a:buNone/>
              <a:tabLst/>
              <a:defRPr/>
            </a:pPr>
            <a:r>
              <a:rPr kumimoji="0" lang="el-GR" sz="1800" b="0" i="0" u="none" strike="noStrike" kern="0" cap="none" spc="0" normalizeH="0" baseline="0" noProof="0">
                <a:ln>
                  <a:noFill/>
                </a:ln>
                <a:solidFill>
                  <a:srgbClr val="215E99"/>
                </a:solidFill>
                <a:effectLst/>
                <a:uLnTx/>
                <a:uFillTx/>
                <a:latin typeface="Arial"/>
                <a:ea typeface="Arial"/>
                <a:cs typeface="Arial"/>
                <a:sym typeface="Arial"/>
              </a:rPr>
              <a:t>Τελικός Στόχος: 15</a:t>
            </a:r>
            <a:endParaRPr kumimoji="0" sz="105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97DBA45C-8D0B-E946-6C9E-69877E8B0796}"/>
              </a:ext>
            </a:extLst>
          </p:cNvPr>
          <p:cNvSpPr txBox="1"/>
          <p:nvPr/>
        </p:nvSpPr>
        <p:spPr>
          <a:xfrm>
            <a:off x="0" y="276977"/>
            <a:ext cx="12192000" cy="378565"/>
          </a:xfrm>
          <a:prstGeom prst="rect">
            <a:avLst/>
          </a:prstGeom>
          <a:solidFill>
            <a:srgbClr val="4A5356">
              <a:lumMod val="40000"/>
              <a:lumOff val="60000"/>
            </a:srgbClr>
          </a:solidFill>
        </p:spPr>
        <p:txBody>
          <a:bodyPr wrap="square">
            <a:sp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l-GR" sz="1800" b="1" i="0" u="none" strike="noStrike" kern="100" cap="none" spc="0" normalizeH="0" baseline="0" noProof="0" dirty="0">
                <a:ln>
                  <a:noFill/>
                </a:ln>
                <a:solidFill>
                  <a:srgbClr val="FFFFFF"/>
                </a:solidFill>
                <a:effectLst/>
                <a:uLnTx/>
                <a:uFillTx/>
                <a:latin typeface="Aptos" panose="020B0004020202020204" pitchFamily="34" charset="0"/>
                <a:ea typeface="Aptos" panose="020B0004020202020204" pitchFamily="34" charset="0"/>
                <a:cs typeface="Times New Roman" panose="02020603050405020304" pitchFamily="18" charset="0"/>
              </a:rPr>
              <a:t>Επιλεγμένοι στόχοι</a:t>
            </a:r>
            <a:endParaRPr kumimoji="0" lang="en-US" sz="1800" b="1" i="0" u="none" strike="noStrike" kern="100" cap="none" spc="0" normalizeH="0" baseline="0" noProof="0" dirty="0">
              <a:ln>
                <a:noFill/>
              </a:ln>
              <a:solidFill>
                <a:srgbClr val="FFFFFF"/>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p:nvPr/>
        </p:nvSpPr>
        <p:spPr>
          <a:xfrm>
            <a:off x="0" y="449927"/>
            <a:ext cx="8085000" cy="338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600" b="1" i="0" u="none" strike="noStrike" kern="0" cap="none" spc="0" normalizeH="0" baseline="0" noProof="0" dirty="0">
                <a:ln>
                  <a:noFill/>
                </a:ln>
                <a:solidFill>
                  <a:srgbClr val="0070C0"/>
                </a:solidFill>
                <a:effectLst/>
                <a:uLnTx/>
                <a:uFillTx/>
                <a:latin typeface="Aptos" panose="020B0004020202020204" pitchFamily="34" charset="0"/>
                <a:ea typeface="Arial"/>
                <a:cs typeface="Arial"/>
                <a:sym typeface="Arial"/>
              </a:rPr>
              <a:t>ΠΥΛΩΝΑΣ </a:t>
            </a:r>
            <a:r>
              <a:rPr kumimoji="0" lang="el-GR" sz="1600" b="1" i="0" u="none" strike="noStrike" kern="0" cap="none" spc="0" normalizeH="0" baseline="0" noProof="0" dirty="0">
                <a:ln>
                  <a:noFill/>
                </a:ln>
                <a:solidFill>
                  <a:srgbClr val="0070C0"/>
                </a:solidFill>
                <a:effectLst/>
                <a:uLnTx/>
                <a:uFillTx/>
                <a:latin typeface="Aptos" panose="020B0004020202020204" pitchFamily="34" charset="0"/>
                <a:cs typeface="Arial"/>
                <a:sym typeface="Arial"/>
              </a:rPr>
              <a:t>4</a:t>
            </a:r>
            <a:r>
              <a:rPr kumimoji="0" lang="el-GR" sz="1600" b="1" i="0" u="none" strike="noStrike" kern="0" cap="none" spc="0" normalizeH="0" baseline="0" noProof="0" dirty="0">
                <a:ln>
                  <a:noFill/>
                </a:ln>
                <a:solidFill>
                  <a:srgbClr val="0070C0"/>
                </a:solidFill>
                <a:effectLst/>
                <a:uLnTx/>
                <a:uFillTx/>
                <a:latin typeface="Aptos" panose="020B0004020202020204" pitchFamily="34" charset="0"/>
                <a:ea typeface="Arial"/>
                <a:cs typeface="Arial"/>
                <a:sym typeface="Arial"/>
              </a:rPr>
              <a:t> </a:t>
            </a:r>
            <a:r>
              <a:rPr kumimoji="0" lang="el-GR" sz="1600" b="1" i="0" u="none" strike="noStrike" kern="0" cap="none" spc="0" normalizeH="0" baseline="0" noProof="0" dirty="0">
                <a:ln>
                  <a:noFill/>
                </a:ln>
                <a:solidFill>
                  <a:srgbClr val="0070C0"/>
                </a:solidFill>
                <a:effectLst/>
                <a:uLnTx/>
                <a:uFillTx/>
                <a:latin typeface="Aptos" panose="020B0004020202020204" pitchFamily="34" charset="0"/>
                <a:cs typeface="Arial"/>
                <a:sym typeface="Arial"/>
              </a:rPr>
              <a:t>ΕΠΙΧΕΙΡΗΜΑΤΙΚΟΤΗΤΑ ΚΑΙ ΚΑΙΝΟΤΟΜΙΑ</a:t>
            </a:r>
            <a:endParaRPr kumimoji="0" sz="1600" b="0" i="0" u="none" strike="noStrike" kern="0" cap="none" spc="0" normalizeH="0" baseline="0" noProof="0" dirty="0">
              <a:ln>
                <a:noFill/>
              </a:ln>
              <a:solidFill>
                <a:srgbClr val="0070C0"/>
              </a:solidFill>
              <a:effectLst/>
              <a:uLnTx/>
              <a:uFillTx/>
              <a:latin typeface="Aptos" panose="020B0004020202020204" pitchFamily="34" charset="0"/>
              <a:ea typeface="Gill Sans"/>
              <a:cs typeface="Gill Sans"/>
              <a:sym typeface="Gill Sans"/>
            </a:endParaRPr>
          </a:p>
        </p:txBody>
      </p:sp>
      <p:sp>
        <p:nvSpPr>
          <p:cNvPr id="3" name="TextBox 2">
            <a:extLst>
              <a:ext uri="{FF2B5EF4-FFF2-40B4-BE49-F238E27FC236}">
                <a16:creationId xmlns:a16="http://schemas.microsoft.com/office/drawing/2014/main" id="{04206FD6-CA0A-E890-CAEF-4E6364655E6A}"/>
              </a:ext>
            </a:extLst>
          </p:cNvPr>
          <p:cNvSpPr txBox="1"/>
          <p:nvPr/>
        </p:nvSpPr>
        <p:spPr>
          <a:xfrm>
            <a:off x="-731520" y="820069"/>
            <a:ext cx="11731752" cy="674928"/>
          </a:xfrm>
          <a:prstGeom prst="rect">
            <a:avLst/>
          </a:prstGeom>
          <a:noFill/>
        </p:spPr>
        <p:txBody>
          <a:bodyPr wrap="square">
            <a:spAutoFit/>
          </a:bodyPr>
          <a:lstStyle/>
          <a:p>
            <a:pPr marL="1143000" lvl="2" indent="-228600" algn="just">
              <a:lnSpc>
                <a:spcPct val="107000"/>
              </a:lnSpc>
              <a:spcBef>
                <a:spcPts val="800"/>
              </a:spcBef>
              <a:spcAft>
                <a:spcPts val="400"/>
              </a:spcAft>
              <a:buFont typeface="+mj-lt"/>
              <a:buAutoNum type="arabicPeriod"/>
            </a:pPr>
            <a:r>
              <a:rPr lang="el-GR" sz="1800" b="1" kern="100" dirty="0">
                <a:solidFill>
                  <a:srgbClr val="0F4761"/>
                </a:solidFill>
                <a:effectLst/>
                <a:latin typeface="Aptos" panose="020B0004020202020204" pitchFamily="34" charset="0"/>
                <a:ea typeface="Aptos" panose="020B0004020202020204" pitchFamily="34" charset="0"/>
                <a:cs typeface="Times New Roman" panose="02020603050405020304" pitchFamily="18" charset="0"/>
              </a:rPr>
              <a:t>Ειδικός στόχος Δημιουργία «Κόμβου» ή σημείου επαφής για την προώθηση της πράσινης και της γαλάζιας επιχειρηματικότητας. (9 βαθμοί)</a:t>
            </a:r>
            <a:endParaRPr lang="en-US" sz="18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A232CEE-F31E-FBB0-03E6-2689789BE5A5}"/>
              </a:ext>
            </a:extLst>
          </p:cNvPr>
          <p:cNvSpPr txBox="1"/>
          <p:nvPr/>
        </p:nvSpPr>
        <p:spPr>
          <a:xfrm>
            <a:off x="0" y="1494997"/>
            <a:ext cx="12124944" cy="1695721"/>
          </a:xfrm>
          <a:prstGeom prst="rect">
            <a:avLst/>
          </a:prstGeom>
          <a:noFill/>
        </p:spPr>
        <p:txBody>
          <a:bodyPr wrap="square">
            <a:spAutoFit/>
          </a:bodyPr>
          <a:lstStyle/>
          <a:p>
            <a:pPr algn="just">
              <a:lnSpc>
                <a:spcPct val="107000"/>
              </a:lnSpc>
              <a:spcAft>
                <a:spcPts val="800"/>
              </a:spcAft>
              <a:buNone/>
            </a:pP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Η εφαρμογή του Σεναρίου Β στην </a:t>
            </a:r>
            <a:r>
              <a:rPr lang="el-GR" sz="14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πολυκριτηριακή</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αξιολόγηση οδηγεί στην επιλογή του </a:t>
            </a: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Μέτρου Μ1 – Δημιουργία Φυσικού </a:t>
            </a:r>
            <a:r>
              <a:rPr lang="el-GR" sz="1400" b="1"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Help</a:t>
            </a: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l-GR" sz="1400" b="1"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Desk</a:t>
            </a: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στο Δήμο</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το οποίο συγκεντρώνει την υψηλότερη συνολική βαθμολογία σε σχέση με τις άλλες εναλλακτικές επιλογές. Το μέτρο αυτό παρουσιάζει υψηλή τεχνική ωριμότητα και </a:t>
            </a:r>
            <a:r>
              <a:rPr lang="el-GR" sz="14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εφικτότητα</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καθώς βασίζεται στη λειτουργία ενός σημείου πληροφόρησης στο δημοτικό κατάστημα με υπεύθυνο υπάλληλο που θα υποστηρίζει τη διαχείριση της σχετικής πλατφόρμας και την παροχή πληροφοριών για διαθέσιμα χρηματοδοτικά εργαλεία. Παράλληλα, η λειτουργία του </a:t>
            </a:r>
            <a:r>
              <a:rPr lang="el-GR" sz="14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help</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l-GR" sz="14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desk</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μπορεί να αξιοποιεί υφιστάμενα εργαλεία, όπως το Περιφερειακό Παρατηρητήριο Χρηματοδοτικών Εργαλείων Νοτίου Αιγαίου, και την πλατφόρμα που έχει αναπτυχθεί στο πλαίσιο του προγράμματος AEI, γεγονός που ενισχύει την αποτελεσματικότητα και μειώνει τις απαιτήσεις σε επιπλέον πόρους. Ο Δήμος θα αφιερώσει ενότητα στην ιστοσελίδα του όπου θα ενημερώνει για την ύπαρξη του </a:t>
            </a:r>
            <a:r>
              <a:rPr lang="el-GR" sz="14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helpdesk</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ώρες λειτουργίας, υπεύθυνος υπάλληλος, θέματα που μπορεί να βοηθήσει κτλ.</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BFBC2BF-760D-B123-57B5-1893D6B1FC8A}"/>
              </a:ext>
            </a:extLst>
          </p:cNvPr>
          <p:cNvSpPr txBox="1"/>
          <p:nvPr/>
        </p:nvSpPr>
        <p:spPr>
          <a:xfrm>
            <a:off x="-731520" y="3190718"/>
            <a:ext cx="12923520" cy="674928"/>
          </a:xfrm>
          <a:prstGeom prst="rect">
            <a:avLst/>
          </a:prstGeom>
          <a:noFill/>
        </p:spPr>
        <p:txBody>
          <a:bodyPr wrap="square">
            <a:spAutoFit/>
          </a:bodyPr>
          <a:lstStyle/>
          <a:p>
            <a:pPr lvl="2" algn="just">
              <a:lnSpc>
                <a:spcPct val="107000"/>
              </a:lnSpc>
              <a:spcBef>
                <a:spcPts val="800"/>
              </a:spcBef>
              <a:spcAft>
                <a:spcPts val="400"/>
              </a:spcAft>
            </a:pPr>
            <a:r>
              <a:rPr lang="el-GR" b="1" kern="100" dirty="0">
                <a:solidFill>
                  <a:srgbClr val="0F4761"/>
                </a:solidFill>
                <a:effectLst/>
                <a:latin typeface="Aptos" panose="020B0004020202020204" pitchFamily="34" charset="0"/>
                <a:ea typeface="Aptos" panose="020B0004020202020204" pitchFamily="34" charset="0"/>
                <a:cs typeface="Times New Roman" panose="02020603050405020304" pitchFamily="18" charset="0"/>
              </a:rPr>
              <a:t>2. Υλοποίηση προγράμματος προώθησης τοπικών προϊόντων (π.χ. μέλι, λάδι, κρασί, τυροκομικά) και σύνδεσης του πρωτογενούς και του δευτερογενούς τομέα με τον τουρισμό. (12 βαθμοί)</a:t>
            </a:r>
            <a:endParaRPr lang="en-US"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02C7BC6-366B-7385-E043-9038502420EE}"/>
              </a:ext>
            </a:extLst>
          </p:cNvPr>
          <p:cNvSpPr txBox="1"/>
          <p:nvPr/>
        </p:nvSpPr>
        <p:spPr>
          <a:xfrm>
            <a:off x="0" y="3865646"/>
            <a:ext cx="12042648" cy="1169551"/>
          </a:xfrm>
          <a:prstGeom prst="rect">
            <a:avLst/>
          </a:prstGeom>
          <a:noFill/>
        </p:spPr>
        <p:txBody>
          <a:bodyPr wrap="square">
            <a:spAutoFit/>
          </a:bodyPr>
          <a:lstStyle/>
          <a:p>
            <a:pPr algn="just"/>
            <a:r>
              <a:rPr lang="el-GR" sz="1400" dirty="0">
                <a:solidFill>
                  <a:srgbClr val="FF0000"/>
                </a:solidFill>
                <a:latin typeface="Calibri" panose="020F0502020204030204" pitchFamily="34" charset="0"/>
                <a:ea typeface="Calibri" panose="020F0502020204030204" pitchFamily="34" charset="0"/>
                <a:cs typeface="Calibri" panose="020F0502020204030204" pitchFamily="34" charset="0"/>
              </a:rPr>
              <a:t>Η </a:t>
            </a:r>
            <a:r>
              <a:rPr lang="el-GR" sz="1400" dirty="0" err="1">
                <a:solidFill>
                  <a:srgbClr val="FF0000"/>
                </a:solidFill>
                <a:latin typeface="Calibri" panose="020F0502020204030204" pitchFamily="34" charset="0"/>
                <a:ea typeface="Calibri" panose="020F0502020204030204" pitchFamily="34" charset="0"/>
                <a:cs typeface="Calibri" panose="020F0502020204030204" pitchFamily="34" charset="0"/>
              </a:rPr>
              <a:t>πολυκριτηριακή</a:t>
            </a:r>
            <a:r>
              <a:rPr lang="el-GR" sz="1400" dirty="0">
                <a:solidFill>
                  <a:srgbClr val="FF0000"/>
                </a:solidFill>
                <a:latin typeface="Calibri" panose="020F0502020204030204" pitchFamily="34" charset="0"/>
                <a:ea typeface="Calibri" panose="020F0502020204030204" pitchFamily="34" charset="0"/>
                <a:cs typeface="Calibri" panose="020F0502020204030204" pitchFamily="34" charset="0"/>
              </a:rPr>
              <a:t> αξιολόγηση οδηγεί στην επιλογή του </a:t>
            </a:r>
            <a:r>
              <a:rPr lang="el-GR" sz="1400" b="1" dirty="0">
                <a:solidFill>
                  <a:srgbClr val="FF0000"/>
                </a:solidFill>
                <a:latin typeface="Calibri" panose="020F0502020204030204" pitchFamily="34" charset="0"/>
                <a:ea typeface="Calibri" panose="020F0502020204030204" pitchFamily="34" charset="0"/>
                <a:cs typeface="Calibri" panose="020F0502020204030204" pitchFamily="34" charset="0"/>
              </a:rPr>
              <a:t>Μέτρου Μ4 – Κοινή καμπάνια με έκθεση και ενημέρωση</a:t>
            </a:r>
            <a:r>
              <a:rPr lang="el-GR" sz="1400" dirty="0">
                <a:solidFill>
                  <a:srgbClr val="FF0000"/>
                </a:solidFill>
                <a:latin typeface="Calibri" panose="020F0502020204030204" pitchFamily="34" charset="0"/>
                <a:ea typeface="Calibri" panose="020F0502020204030204" pitchFamily="34" charset="0"/>
                <a:cs typeface="Calibri" panose="020F0502020204030204" pitchFamily="34" charset="0"/>
              </a:rPr>
              <a:t>, το οποίο συγκεντρώνει την υψηλότερη συνολική βαθμολογία σε σχέση με τις άλλες εναλλακτικές επιλογές. Το μέτρο αυτό παρουσιάζει υψηλή τεχνική ωριμότητα και </a:t>
            </a:r>
            <a:r>
              <a:rPr lang="el-GR" sz="1400" dirty="0" err="1">
                <a:solidFill>
                  <a:srgbClr val="FF0000"/>
                </a:solidFill>
                <a:latin typeface="Calibri" panose="020F0502020204030204" pitchFamily="34" charset="0"/>
                <a:ea typeface="Calibri" panose="020F0502020204030204" pitchFamily="34" charset="0"/>
                <a:cs typeface="Calibri" panose="020F0502020204030204" pitchFamily="34" charset="0"/>
              </a:rPr>
              <a:t>εφικτότητα</a:t>
            </a:r>
            <a:r>
              <a:rPr lang="el-GR" sz="1400" dirty="0">
                <a:solidFill>
                  <a:srgbClr val="FF0000"/>
                </a:solidFill>
                <a:latin typeface="Calibri" panose="020F0502020204030204" pitchFamily="34" charset="0"/>
                <a:ea typeface="Calibri" panose="020F0502020204030204" pitchFamily="34" charset="0"/>
                <a:cs typeface="Calibri" panose="020F0502020204030204" pitchFamily="34" charset="0"/>
              </a:rPr>
              <a:t>, καθώς βασίζεται σε ενιαία δράση που οργανώνει ο Δήμος, με συμμετοχή όλων των παραγωγών, επιχειρηματιών και τοπικών φορέων, και περιλαμβάνει την πραγματοποίηση έκθεσης, συναντήσεων ενημέρωσης και προβολή των προϊόντων στην ιστοσελίδα του Δήμου. Παράλληλα, η δράση αξιοποιεί την εμπειρία και την οργάνωση των συλλόγων και ενώσεων των παραγωγών, γεγονός που ενισχύει την αποτελεσματικότητα και την κοινωνική αποδοχή της παρέμβασης.</a:t>
            </a:r>
            <a:endPar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3AC01DF-DAFD-1E03-C6A2-023D9691AE11}"/>
              </a:ext>
            </a:extLst>
          </p:cNvPr>
          <p:cNvSpPr txBox="1"/>
          <p:nvPr/>
        </p:nvSpPr>
        <p:spPr>
          <a:xfrm>
            <a:off x="-901446" y="5066639"/>
            <a:ext cx="13026390" cy="971292"/>
          </a:xfrm>
          <a:prstGeom prst="rect">
            <a:avLst/>
          </a:prstGeom>
          <a:noFill/>
        </p:spPr>
        <p:txBody>
          <a:bodyPr wrap="square">
            <a:spAutoFit/>
          </a:bodyPr>
          <a:lstStyle/>
          <a:p>
            <a:pPr lvl="2" algn="just">
              <a:lnSpc>
                <a:spcPct val="107000"/>
              </a:lnSpc>
              <a:spcBef>
                <a:spcPts val="800"/>
              </a:spcBef>
              <a:spcAft>
                <a:spcPts val="400"/>
              </a:spcAft>
            </a:pPr>
            <a:r>
              <a:rPr lang="el-GR" b="1" kern="100" dirty="0">
                <a:solidFill>
                  <a:srgbClr val="0F4761"/>
                </a:solidFill>
                <a:effectLst/>
                <a:latin typeface="Aptos" panose="020B0004020202020204" pitchFamily="34" charset="0"/>
                <a:ea typeface="Aptos" panose="020B0004020202020204" pitchFamily="34" charset="0"/>
                <a:cs typeface="Times New Roman" panose="02020603050405020304" pitchFamily="18" charset="0"/>
              </a:rPr>
              <a:t>3. Θέσπιση ετήσιου βραβείου καινοτομίας </a:t>
            </a:r>
            <a:r>
              <a:rPr lang="el-GR"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για</a:t>
            </a:r>
            <a:r>
              <a:rPr lang="el-GR" b="1" kern="100" dirty="0">
                <a:solidFill>
                  <a:srgbClr val="0F4761"/>
                </a:solidFill>
                <a:effectLst/>
                <a:latin typeface="Aptos" panose="020B0004020202020204" pitchFamily="34" charset="0"/>
                <a:ea typeface="Aptos" panose="020B0004020202020204" pitchFamily="34" charset="0"/>
                <a:cs typeface="Times New Roman" panose="02020603050405020304" pitchFamily="18" charset="0"/>
              </a:rPr>
              <a:t> τους πολίτες και τις τοπικές επιχειρήσεις του νησιού σε σχετικούς τομείς όπως η πράσινη και γαλάζια καινοτομία, η κυκλική οικονομία, η μείωση ή η αποφυγή αποβλήτων, κ.α. (3 βαθμοί)</a:t>
            </a:r>
            <a:endParaRPr lang="en-US"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48CABED-D3AE-E7C5-873E-CCD21FF3FBC9}"/>
              </a:ext>
            </a:extLst>
          </p:cNvPr>
          <p:cNvSpPr txBox="1"/>
          <p:nvPr/>
        </p:nvSpPr>
        <p:spPr>
          <a:xfrm>
            <a:off x="0" y="6037931"/>
            <a:ext cx="12124944" cy="543162"/>
          </a:xfrm>
          <a:prstGeom prst="rect">
            <a:avLst/>
          </a:prstGeom>
          <a:noFill/>
        </p:spPr>
        <p:txBody>
          <a:bodyPr wrap="square">
            <a:spAutoFit/>
          </a:bodyPr>
          <a:lstStyle/>
          <a:p>
            <a:pPr algn="just">
              <a:lnSpc>
                <a:spcPct val="107000"/>
              </a:lnSpc>
              <a:spcAft>
                <a:spcPts val="800"/>
              </a:spcAft>
              <a:buNone/>
            </a:pP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Με βάση την αξιολόγηση των διαθέσιμων επιλογών επιλέγεται το </a:t>
            </a: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Μ7 – Εφαρμογή ετήσιου βραβείου καινοτομίας</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το οποίο θα υλοποιείται με τη συνεργασία του Δήμου, των τοπικών επιχειρήσεων, των παραγωγών και των φορέων της κοινωνίας των πολιτών.</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BD4E15-A5BE-8C9D-5092-FDB3C3AC9029}"/>
              </a:ext>
            </a:extLst>
          </p:cNvPr>
          <p:cNvSpPr txBox="1"/>
          <p:nvPr/>
        </p:nvSpPr>
        <p:spPr>
          <a:xfrm>
            <a:off x="184404" y="996824"/>
            <a:ext cx="11823192" cy="3156057"/>
          </a:xfrm>
          <a:prstGeom prst="rect">
            <a:avLst/>
          </a:prstGeom>
          <a:noFill/>
        </p:spPr>
        <p:txBody>
          <a:bodyPr wrap="square">
            <a:spAutoFit/>
          </a:bodyPr>
          <a:lstStyle/>
          <a:p>
            <a:pPr algn="just">
              <a:lnSpc>
                <a:spcPct val="107000"/>
              </a:lnSpc>
              <a:spcAft>
                <a:spcPts val="800"/>
              </a:spcAft>
              <a:buNone/>
            </a:pPr>
            <a:endParaRPr lang="el-GR" sz="140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l-GR" sz="1400" b="1" kern="100" dirty="0">
                <a:latin typeface="Calibri" panose="020F0502020204030204" pitchFamily="34" charset="0"/>
                <a:ea typeface="Calibri" panose="020F0502020204030204" pitchFamily="34" charset="0"/>
                <a:cs typeface="Calibri" panose="020F0502020204030204" pitchFamily="34" charset="0"/>
              </a:rPr>
              <a:t>Με βάση το σύστημα αξιολόγησης της πρωτοβουλίας </a:t>
            </a:r>
            <a:r>
              <a:rPr lang="el-GR" sz="1400" b="1" kern="100" dirty="0" err="1">
                <a:latin typeface="Calibri" panose="020F0502020204030204" pitchFamily="34" charset="0"/>
                <a:ea typeface="Calibri" panose="020F0502020204030204" pitchFamily="34" charset="0"/>
                <a:cs typeface="Calibri" panose="020F0502020204030204" pitchFamily="34" charset="0"/>
              </a:rPr>
              <a:t>GReco</a:t>
            </a:r>
            <a:r>
              <a:rPr lang="el-GR" sz="1400" b="1" kern="100" dirty="0">
                <a:latin typeface="Calibri" panose="020F0502020204030204" pitchFamily="34" charset="0"/>
                <a:ea typeface="Calibri" panose="020F0502020204030204" pitchFamily="34" charset="0"/>
                <a:cs typeface="Calibri" panose="020F0502020204030204" pitchFamily="34" charset="0"/>
              </a:rPr>
              <a:t> </a:t>
            </a:r>
            <a:r>
              <a:rPr lang="el-GR" sz="1400" b="1" kern="100" dirty="0" err="1">
                <a:latin typeface="Calibri" panose="020F0502020204030204" pitchFamily="34" charset="0"/>
                <a:ea typeface="Calibri" panose="020F0502020204030204" pitchFamily="34" charset="0"/>
                <a:cs typeface="Calibri" panose="020F0502020204030204" pitchFamily="34" charset="0"/>
              </a:rPr>
              <a:t>Islands</a:t>
            </a:r>
            <a:r>
              <a:rPr lang="el-GR" sz="1400" b="1" kern="100" dirty="0">
                <a:latin typeface="Calibri" panose="020F0502020204030204" pitchFamily="34" charset="0"/>
                <a:ea typeface="Calibri" panose="020F0502020204030204" pitchFamily="34" charset="0"/>
                <a:cs typeface="Calibri" panose="020F0502020204030204" pitchFamily="34" charset="0"/>
              </a:rPr>
              <a:t>, η υλοποίηση των επιλεγμένων μη </a:t>
            </a:r>
            <a:r>
              <a:rPr lang="el-GR" sz="1400" b="1" kern="100" dirty="0" err="1">
                <a:latin typeface="Calibri" panose="020F0502020204030204" pitchFamily="34" charset="0"/>
                <a:ea typeface="Calibri" panose="020F0502020204030204" pitchFamily="34" charset="0"/>
                <a:cs typeface="Calibri" panose="020F0502020204030204" pitchFamily="34" charset="0"/>
              </a:rPr>
              <a:t>προαπαιτούμενων</a:t>
            </a:r>
            <a:r>
              <a:rPr lang="el-GR" sz="1400" b="1" kern="100" dirty="0">
                <a:latin typeface="Calibri" panose="020F0502020204030204" pitchFamily="34" charset="0"/>
                <a:ea typeface="Calibri" panose="020F0502020204030204" pitchFamily="34" charset="0"/>
                <a:cs typeface="Calibri" panose="020F0502020204030204" pitchFamily="34" charset="0"/>
              </a:rPr>
              <a:t> στόχων αποδίδει συνολικά 24 βαθμούς στον Πυλώνα 4, υπερκαλύπτοντας το απαιτούμενο επίπεδο βαθμολογίας για την επίτευξη των στόχων του πυλώνα (15 βαθμοί).</a:t>
            </a:r>
          </a:p>
          <a:p>
            <a:pPr algn="just">
              <a:lnSpc>
                <a:spcPct val="107000"/>
              </a:lnSpc>
              <a:spcAft>
                <a:spcPts val="800"/>
              </a:spcAft>
              <a:buNone/>
            </a:pP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Η ανάλυση δείχνει ότι τα επιλεγμένα μέτρα παρουσιάζουν σημαντικές συνέργειες μεταξύ τους και συμβάλλουν συνολικά στην επίτευξη των στόχων του Πυλώνα 3 «Καινοτομία και Επιχειρηματικότητα». Το </a:t>
            </a: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Φυσικό </a:t>
            </a:r>
            <a:r>
              <a:rPr lang="el-GR" sz="1400" b="1"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Help</a:t>
            </a: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l-GR" sz="1400" b="1"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Desk</a:t>
            </a: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(Μ1)</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υποστηρίζει τη λειτουργία της </a:t>
            </a: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κοινής καμπάνιας με έκθεση και ενημέρωση (Μ4)</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παρέχοντας οργανωτική υποστήριξη, πληροφόρηση και πρόσβαση σε εργαλεία χρηματοδότησης και καινοτομίας. Παράλληλα, η καμπάνια ενισχύει την προβολή και συμμετοχή των τοπικών επιχειρήσεων στο </a:t>
            </a: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ετήσιο πρόγραμμα βραβείων καινοτομίας (Μ7)</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δημιουργώντας κίνητρα για νέες καινοτόμες πρωτοβουλίες και προωθώντας τη διάχυση γνώσης και βέλτιστων πρακτικών.</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buNone/>
            </a:pPr>
            <a:r>
              <a:rPr lang="el-GR" sz="1400" kern="100" dirty="0">
                <a:effectLst/>
                <a:latin typeface="Calibri" panose="020F0502020204030204" pitchFamily="34" charset="0"/>
                <a:ea typeface="Calibri" panose="020F0502020204030204" pitchFamily="34" charset="0"/>
                <a:cs typeface="Calibri" panose="020F0502020204030204" pitchFamily="34" charset="0"/>
              </a:rPr>
              <a:t>Συνολικά, η δέσμη των μέτρων του πυλώνα διαμορφώνει ένα συνεκτικό και </a:t>
            </a:r>
            <a:r>
              <a:rPr lang="el-GR" sz="1400" kern="100" dirty="0" err="1">
                <a:effectLst/>
                <a:latin typeface="Calibri" panose="020F0502020204030204" pitchFamily="34" charset="0"/>
                <a:ea typeface="Calibri" panose="020F0502020204030204" pitchFamily="34" charset="0"/>
                <a:cs typeface="Calibri" panose="020F0502020204030204" pitchFamily="34" charset="0"/>
              </a:rPr>
              <a:t>αλληλοενισχυόμενο</a:t>
            </a:r>
            <a:r>
              <a:rPr lang="el-GR" sz="1400" kern="100" dirty="0">
                <a:effectLst/>
                <a:latin typeface="Calibri" panose="020F0502020204030204" pitchFamily="34" charset="0"/>
                <a:ea typeface="Calibri" panose="020F0502020204030204" pitchFamily="34" charset="0"/>
                <a:cs typeface="Calibri" panose="020F0502020204030204" pitchFamily="34" charset="0"/>
              </a:rPr>
              <a:t> πλαίσιο δράσεων για την ενίσχυση της τοπικής επιχειρηματικότητας, της καινοτομίας και της βιώσιμης ανάπτυξης της Κάσου. Η ολοκληρωμένη εφαρμογή τους διασφαλίζει ότι οι παρεμβάσεις λειτουργούν συμπληρωματικά, μεγιστοποιούν την κοινωνική αποδοχή, ενισχύουν τη συμμετοχή των παραγωγών και επιχειρηματιών και προάγουν τη δημιουργία ενός βιώσιμου και καινοτόμου οικονομικού περιβάλλοντος στο νησί.</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4276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1CB0D-61B6-F690-8169-6EA84DB23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6E4C8-FD9B-EAD0-A4CA-DD84BA114122}"/>
              </a:ext>
            </a:extLst>
          </p:cNvPr>
          <p:cNvSpPr>
            <a:spLocks noGrp="1"/>
          </p:cNvSpPr>
          <p:nvPr>
            <p:ph type="ctrTitle"/>
          </p:nvPr>
        </p:nvSpPr>
        <p:spPr>
          <a:solidFill>
            <a:schemeClr val="accent2"/>
          </a:solidFill>
        </p:spPr>
        <p:txBody>
          <a:bodyPr>
            <a:normAutofit/>
          </a:bodyPr>
          <a:lstStyle/>
          <a:p>
            <a:r>
              <a:rPr lang="el-GR" b="1" dirty="0" err="1"/>
              <a:t>Πυλωνασ</a:t>
            </a:r>
            <a:r>
              <a:rPr lang="el-GR" b="1" dirty="0"/>
              <a:t> 5</a:t>
            </a:r>
            <a:r>
              <a:rPr lang="en-US" b="1" dirty="0"/>
              <a:t>: </a:t>
            </a:r>
            <a:r>
              <a:rPr lang="el-GR" b="1" dirty="0" err="1"/>
              <a:t>ψηφιακοσ</a:t>
            </a:r>
            <a:r>
              <a:rPr lang="el-GR" b="1" dirty="0"/>
              <a:t> </a:t>
            </a:r>
            <a:r>
              <a:rPr lang="el-GR" b="1" dirty="0" err="1"/>
              <a:t>μετασχηματισμοσ</a:t>
            </a:r>
            <a:endParaRPr lang="el-GR" b="1" dirty="0"/>
          </a:p>
        </p:txBody>
      </p:sp>
    </p:spTree>
    <p:extLst>
      <p:ext uri="{BB962C8B-B14F-4D97-AF65-F5344CB8AC3E}">
        <p14:creationId xmlns:p14="http://schemas.microsoft.com/office/powerpoint/2010/main" val="2778477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4A4AFC31-96D7-60BB-A3F8-3DA07C454335}"/>
            </a:ext>
          </a:extLst>
        </p:cNvPr>
        <p:cNvGrpSpPr/>
        <p:nvPr/>
      </p:nvGrpSpPr>
      <p:grpSpPr>
        <a:xfrm>
          <a:off x="0" y="0"/>
          <a:ext cx="0" cy="0"/>
          <a:chOff x="0" y="0"/>
          <a:chExt cx="0" cy="0"/>
        </a:xfrm>
      </p:grpSpPr>
      <p:sp>
        <p:nvSpPr>
          <p:cNvPr id="109" name="Google Shape;109;p14">
            <a:extLst>
              <a:ext uri="{FF2B5EF4-FFF2-40B4-BE49-F238E27FC236}">
                <a16:creationId xmlns:a16="http://schemas.microsoft.com/office/drawing/2014/main" id="{CE2632C8-FE86-AFA8-7716-FA1C0C873FF1}"/>
              </a:ext>
            </a:extLst>
          </p:cNvPr>
          <p:cNvSpPr txBox="1"/>
          <p:nvPr/>
        </p:nvSpPr>
        <p:spPr>
          <a:xfrm>
            <a:off x="322325" y="912725"/>
            <a:ext cx="6509400" cy="450927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7000"/>
              </a:lnSpc>
              <a:spcBef>
                <a:spcPts val="0"/>
              </a:spcBef>
              <a:spcAft>
                <a:spcPts val="0"/>
              </a:spcAft>
              <a:buClr>
                <a:srgbClr val="215E99"/>
              </a:buClr>
              <a:buSzPts val="2000"/>
              <a:buFont typeface="Arial"/>
              <a:buNone/>
              <a:tabLst/>
              <a:defRPr/>
            </a:pPr>
            <a:r>
              <a:rPr kumimoji="0" lang="el-GR" sz="2000" b="0" i="0" u="none" strike="noStrike" kern="0" cap="none" spc="0" normalizeH="0" baseline="0" noProof="0" dirty="0">
                <a:ln>
                  <a:noFill/>
                </a:ln>
                <a:solidFill>
                  <a:srgbClr val="215E99"/>
                </a:solidFill>
                <a:effectLst/>
                <a:uLnTx/>
                <a:uFillTx/>
                <a:latin typeface="Aptos" panose="020B0004020202020204" pitchFamily="34" charset="0"/>
                <a:ea typeface="Arial"/>
                <a:cs typeface="Arial"/>
                <a:sym typeface="Arial"/>
              </a:rPr>
              <a:t>Πυλώνας 4 	Ψηφιακός Μετασχηματισμός</a:t>
            </a:r>
            <a:endParaRPr kumimoji="0" sz="1100" b="0" i="0" u="none" strike="noStrike" kern="0" cap="none" spc="0" normalizeH="0" baseline="0" noProof="0" dirty="0">
              <a:ln>
                <a:noFill/>
              </a:ln>
              <a:solidFill>
                <a:srgbClr val="000000"/>
              </a:solidFill>
              <a:effectLst/>
              <a:uLnTx/>
              <a:uFillTx/>
              <a:latin typeface="Aptos" panose="020B0004020202020204" pitchFamily="34" charset="0"/>
              <a:ea typeface="Arial"/>
              <a:cs typeface="Arial"/>
              <a:sym typeface="Arial"/>
            </a:endParaRPr>
          </a:p>
          <a:p>
            <a:pPr marL="0" marR="0" lvl="0" indent="0" algn="ctr" defTabSz="914400" rtl="0" eaLnBrk="1" fontAlgn="auto" latinLnBrk="0" hangingPunct="1">
              <a:lnSpc>
                <a:spcPct val="107000"/>
              </a:lnSpc>
              <a:spcBef>
                <a:spcPts val="800"/>
              </a:spcBef>
              <a:spcAft>
                <a:spcPts val="0"/>
              </a:spcAft>
              <a:buClr>
                <a:srgbClr val="000000"/>
              </a:buClr>
              <a:buSzPts val="1100"/>
              <a:buFont typeface="Arial"/>
              <a:buNone/>
              <a:tabLst/>
              <a:defRPr/>
            </a:pPr>
            <a:r>
              <a:rPr kumimoji="0" lang="el-GR" sz="11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ΣΤΟΧΟΙ</a:t>
            </a:r>
            <a:endParaRPr kumimoji="0"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r>
              <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Κάλυψη ασύρματου δικτύου στο 90% της επιφάνειας του νησιού με ισχύ σήματος RSSI &gt;-75 </a:t>
            </a:r>
            <a:r>
              <a:rPr kumimoji="0" lang="el-GR" sz="11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dBm</a:t>
            </a:r>
            <a:r>
              <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l-GR" sz="11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(12 βαθμοί)</a:t>
            </a: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r>
              <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Ένταξη του νησιού στο Εθνικό Δίκτυο Τηλεϊατρικής (</a:t>
            </a:r>
            <a:r>
              <a:rPr kumimoji="0" lang="el-GR" sz="11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ΕΔιΤ</a:t>
            </a:r>
            <a:r>
              <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και εγκατάσταση </a:t>
            </a:r>
            <a:r>
              <a:rPr kumimoji="0" lang="el-GR" sz="11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ΣταθμούΤηλεϊατρικής</a:t>
            </a:r>
            <a:r>
              <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Ιατρού Ασθενούς (ΣΤΙΑ) </a:t>
            </a:r>
            <a:r>
              <a:rPr kumimoji="0" lang="el-GR" sz="11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(4 βαθμοί)</a:t>
            </a:r>
            <a:endPar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r>
              <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Προμήθεια και εγκατάσταση εξοπλισμού, διαμόρφωση χώρων και ανάπτυξη προγραμμάτων για την λειτουργία Εργαστηρίων STEM / Ρομποτικής / Τεχνών / Περιβαλλοντικής Εκπαίδευσης (σε συνεργασία με εκπαιδευτικούς </a:t>
            </a:r>
            <a:r>
              <a:rPr kumimoji="0" lang="el-GR" sz="11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παρόχους</a:t>
            </a:r>
            <a:r>
              <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l-GR" sz="11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(4 βαθμοί)</a:t>
            </a:r>
            <a:endPar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r>
              <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Σχεδιασμός και λειτουργία προγραμμάτων ενισχυτικής διδασκαλίας εξ’ αποστάσεως για μαθητές δευτεροβάθμιας εκπαίδευσης και για την διδασκαλία ξένων γλωσσών </a:t>
            </a:r>
            <a:r>
              <a:rPr kumimoji="0" lang="el-GR" sz="11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(6 βαθμοί)</a:t>
            </a:r>
            <a:endPar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r>
              <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Εξοπλισμός και συστήματα για την υποστήριξη των εκπαιδευτικών σε μικρά νησιά (μπορούν να υλοποιηθούν και σε ομάδες νησιών) </a:t>
            </a:r>
            <a:r>
              <a:rPr kumimoji="0" lang="el-GR" sz="11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(6 βαθμοί)</a:t>
            </a:r>
            <a:endPar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r>
              <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Ανάπτυξη συνεργατικών χώρων (</a:t>
            </a:r>
            <a:r>
              <a:rPr kumimoji="0" lang="el-GR" sz="11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co-working</a:t>
            </a:r>
            <a:r>
              <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l-GR" sz="11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spaces</a:t>
            </a:r>
            <a:r>
              <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l-GR" sz="11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(2 βαθμοί)</a:t>
            </a:r>
            <a:endPar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r>
              <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Εφαρμογή συστημάτων συλλογής και επεξεργασίας δεδομένων που αφορούν στη λειτουργία, στη λήψη αποφάσεων και στη λογοδοσία των Δημοτικών Αρχών (π.χ. σύστημα διαβούλευσης για κρίσιμα θέματα του νησιού) </a:t>
            </a:r>
            <a:r>
              <a:rPr kumimoji="0" lang="el-GR" sz="11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(6 βαθμοί)</a:t>
            </a:r>
            <a:endPar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r>
              <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Εφαρμογή προηγμένων συστημάτων για την παρακολούθηση και διαχείριση των υποδομών και των δημόσιων υπηρεσιών (π.χ. συστήματα τηλεμετρίας και τηλεματικής στο δίκτυο ύδρευσης ή στις εγκαταστάσεις αφαλάτωσης, σύστημα ενημέρωσης για την ποιότητα του πόσιμου νερού και των νερών κολύμβησης, σύστημα ευέλικτων μεταφορών) </a:t>
            </a:r>
            <a:r>
              <a:rPr kumimoji="0" lang="el-GR" sz="11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(6 βαθμοί)</a:t>
            </a: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endParaRPr kumimoji="0" lang="el-GR" sz="11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endParaRPr kumimoji="0" lang="el-GR" sz="1100" b="0" i="0" u="none" strike="noStrike" kern="0" cap="none" spc="0" normalizeH="0" baseline="0" noProof="0" dirty="0">
              <a:ln>
                <a:noFill/>
              </a:ln>
              <a:solidFill>
                <a:srgbClr val="000000"/>
              </a:solidFill>
              <a:effectLst/>
              <a:uLnTx/>
              <a:uFillTx/>
              <a:latin typeface="Aptos" panose="020B0004020202020204" pitchFamily="34" charset="0"/>
              <a:ea typeface="+mn-ea"/>
              <a:cs typeface="Arial"/>
              <a:sym typeface="Arial"/>
            </a:endParaRPr>
          </a:p>
        </p:txBody>
      </p:sp>
      <p:sp>
        <p:nvSpPr>
          <p:cNvPr id="110" name="Google Shape;110;p14">
            <a:extLst>
              <a:ext uri="{FF2B5EF4-FFF2-40B4-BE49-F238E27FC236}">
                <a16:creationId xmlns:a16="http://schemas.microsoft.com/office/drawing/2014/main" id="{2D2215D4-64CF-C99A-FCB0-4C487F04E43A}"/>
              </a:ext>
            </a:extLst>
          </p:cNvPr>
          <p:cNvSpPr txBox="1"/>
          <p:nvPr/>
        </p:nvSpPr>
        <p:spPr>
          <a:xfrm>
            <a:off x="7984998" y="2555608"/>
            <a:ext cx="2740914" cy="7876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7000"/>
              </a:lnSpc>
              <a:spcBef>
                <a:spcPts val="0"/>
              </a:spcBef>
              <a:spcAft>
                <a:spcPts val="0"/>
              </a:spcAft>
              <a:buClr>
                <a:srgbClr val="215E99"/>
              </a:buClr>
              <a:buSzPts val="1800"/>
              <a:buFont typeface="Arial"/>
              <a:buNone/>
              <a:tabLst/>
              <a:defRPr/>
            </a:pPr>
            <a:r>
              <a:rPr kumimoji="0" lang="el-GR" sz="1800" b="0" i="0" u="none" strike="noStrike" kern="0" cap="none" spc="0" normalizeH="0" baseline="0" noProof="0" dirty="0">
                <a:ln>
                  <a:noFill/>
                </a:ln>
                <a:solidFill>
                  <a:srgbClr val="215E99"/>
                </a:solidFill>
                <a:effectLst/>
                <a:uLnTx/>
                <a:uFillTx/>
                <a:latin typeface="Arial"/>
                <a:ea typeface="Arial"/>
                <a:cs typeface="Arial"/>
                <a:sym typeface="Arial"/>
              </a:rPr>
              <a:t>Ενδιάμεσος Στόχος: 10</a:t>
            </a: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800"/>
              </a:spcBef>
              <a:spcAft>
                <a:spcPts val="0"/>
              </a:spcAft>
              <a:buClr>
                <a:srgbClr val="215E99"/>
              </a:buClr>
              <a:buSzPts val="1800"/>
              <a:buFont typeface="Arial"/>
              <a:buNone/>
              <a:tabLst/>
              <a:defRPr/>
            </a:pPr>
            <a:r>
              <a:rPr kumimoji="0" lang="el-GR" sz="1800" b="0" i="0" u="none" strike="noStrike" kern="0" cap="none" spc="0" normalizeH="0" baseline="0" noProof="0" dirty="0">
                <a:ln>
                  <a:noFill/>
                </a:ln>
                <a:solidFill>
                  <a:srgbClr val="215E99"/>
                </a:solidFill>
                <a:effectLst/>
                <a:uLnTx/>
                <a:uFillTx/>
                <a:latin typeface="Arial"/>
                <a:ea typeface="Arial"/>
                <a:cs typeface="Arial"/>
                <a:sym typeface="Arial"/>
              </a:rPr>
              <a:t>Τελικός Στόχος: </a:t>
            </a:r>
            <a:r>
              <a:rPr lang="el-GR" kern="0" dirty="0">
                <a:solidFill>
                  <a:srgbClr val="215E99"/>
                </a:solidFill>
                <a:latin typeface="Arial"/>
                <a:ea typeface="Arial"/>
                <a:cs typeface="Arial"/>
                <a:sym typeface="Arial"/>
              </a:rPr>
              <a:t>18</a:t>
            </a: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2B03746D-F051-3D55-1DCC-FD10FFF200D1}"/>
              </a:ext>
            </a:extLst>
          </p:cNvPr>
          <p:cNvSpPr txBox="1"/>
          <p:nvPr/>
        </p:nvSpPr>
        <p:spPr>
          <a:xfrm>
            <a:off x="0" y="276977"/>
            <a:ext cx="12192000" cy="378565"/>
          </a:xfrm>
          <a:prstGeom prst="rect">
            <a:avLst/>
          </a:prstGeom>
          <a:solidFill>
            <a:srgbClr val="4A5356">
              <a:lumMod val="40000"/>
              <a:lumOff val="60000"/>
            </a:srgbClr>
          </a:solidFill>
        </p:spPr>
        <p:txBody>
          <a:bodyPr wrap="square">
            <a:sp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l-GR" sz="1800" b="1" i="0" u="none" strike="noStrike" kern="100" cap="none" spc="0" normalizeH="0" baseline="0" noProof="0" dirty="0">
                <a:ln>
                  <a:noFill/>
                </a:ln>
                <a:solidFill>
                  <a:srgbClr val="FFFFFF"/>
                </a:solidFill>
                <a:effectLst/>
                <a:uLnTx/>
                <a:uFillTx/>
                <a:latin typeface="Aptos" panose="020B0004020202020204" pitchFamily="34" charset="0"/>
                <a:ea typeface="Aptos" panose="020B0004020202020204" pitchFamily="34" charset="0"/>
                <a:cs typeface="Times New Roman" panose="02020603050405020304" pitchFamily="18" charset="0"/>
              </a:rPr>
              <a:t>Επιλεγμένοι στόχοι</a:t>
            </a:r>
            <a:endParaRPr kumimoji="0" lang="en-US" sz="1800" b="1" i="0" u="none" strike="noStrike" kern="100" cap="none" spc="0" normalizeH="0" baseline="0" noProof="0" dirty="0">
              <a:ln>
                <a:noFill/>
              </a:ln>
              <a:solidFill>
                <a:srgbClr val="FFFFFF"/>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58813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A8567F2-9E62-9288-F457-40E75E11CD6E}"/>
              </a:ext>
            </a:extLst>
          </p:cNvPr>
          <p:cNvSpPr txBox="1"/>
          <p:nvPr/>
        </p:nvSpPr>
        <p:spPr>
          <a:xfrm>
            <a:off x="-964692" y="185285"/>
            <a:ext cx="12978384" cy="674928"/>
          </a:xfrm>
          <a:prstGeom prst="rect">
            <a:avLst/>
          </a:prstGeom>
          <a:noFill/>
        </p:spPr>
        <p:txBody>
          <a:bodyPr wrap="square">
            <a:spAutoFit/>
          </a:bodyPr>
          <a:lstStyle/>
          <a:p>
            <a:pPr lvl="2" algn="just">
              <a:lnSpc>
                <a:spcPct val="107000"/>
              </a:lnSpc>
              <a:spcBef>
                <a:spcPts val="800"/>
              </a:spcBef>
              <a:spcAft>
                <a:spcPts val="400"/>
              </a:spcAft>
            </a:pPr>
            <a:r>
              <a:rPr lang="el-GR"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2. Στόχος 2 - Ένταξη του νησιού στο Εθνικό Δίκτυο Τηλεϊατρικής (</a:t>
            </a:r>
            <a:r>
              <a:rPr lang="el-GR" b="1" kern="100" dirty="0" err="1">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ΕΔιΤ</a:t>
            </a:r>
            <a:r>
              <a:rPr lang="el-GR"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 και εγκατάσταση Σταθμού Τηλεϊατρικής Ιατρού Ασθενούς (ΣΤΙΑ) (4 βαθμοί)</a:t>
            </a:r>
            <a:endParaRPr lang="en-US"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448A5DC-616C-EBEF-7E8B-2746ED641BE9}"/>
              </a:ext>
            </a:extLst>
          </p:cNvPr>
          <p:cNvSpPr txBox="1"/>
          <p:nvPr/>
        </p:nvSpPr>
        <p:spPr>
          <a:xfrm>
            <a:off x="0" y="1068677"/>
            <a:ext cx="10113264" cy="543162"/>
          </a:xfrm>
          <a:prstGeom prst="rect">
            <a:avLst/>
          </a:prstGeom>
          <a:noFill/>
        </p:spPr>
        <p:txBody>
          <a:bodyPr wrap="square">
            <a:spAutoFit/>
          </a:bodyPr>
          <a:lstStyle/>
          <a:p>
            <a:pPr lvl="0" algn="just">
              <a:lnSpc>
                <a:spcPct val="107000"/>
              </a:lnSpc>
              <a:spcAft>
                <a:spcPts val="800"/>
              </a:spcAft>
            </a:pP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Μέτρο 4 (Μ5).</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l-GR" sz="1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Μερική ανανέωση του ήδη υφισταμένου εξοπλισμού και μερική νέα σχεδίαση με χρηματοδότηση </a:t>
            </a:r>
            <a:r>
              <a:rPr lang="el-GR" sz="14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απ’το</a:t>
            </a:r>
            <a:r>
              <a:rPr lang="el-GR" sz="1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Υπουργείο Υγείας.</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7C732D8-CB84-5D1D-855D-0EBB444D1EB3}"/>
              </a:ext>
            </a:extLst>
          </p:cNvPr>
          <p:cNvSpPr txBox="1"/>
          <p:nvPr/>
        </p:nvSpPr>
        <p:spPr>
          <a:xfrm>
            <a:off x="-937260" y="1824008"/>
            <a:ext cx="13078968" cy="971292"/>
          </a:xfrm>
          <a:prstGeom prst="rect">
            <a:avLst/>
          </a:prstGeom>
          <a:noFill/>
        </p:spPr>
        <p:txBody>
          <a:bodyPr wrap="square">
            <a:spAutoFit/>
          </a:bodyPr>
          <a:lstStyle/>
          <a:p>
            <a:pPr lvl="2" algn="just">
              <a:lnSpc>
                <a:spcPct val="107000"/>
              </a:lnSpc>
              <a:spcBef>
                <a:spcPts val="800"/>
              </a:spcBef>
              <a:spcAft>
                <a:spcPts val="400"/>
              </a:spcAft>
            </a:pPr>
            <a:r>
              <a:rPr lang="el-GR"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3. Στόχος 3 - Προμήθεια και εγκατάσταση εξοπλισμού, διαμόρφωση χώρων και ανάπτυξη προγραμμάτων για την λειτουργία Εργαστηρίων STEM / Ρομποτικής / Τεχνών /Περιβαλλοντικής Εκπαίδευσης (σε συνεργασία με εκπαιδευτικούς </a:t>
            </a:r>
            <a:r>
              <a:rPr lang="el-GR" b="1" kern="100" dirty="0" err="1">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παρόχους</a:t>
            </a:r>
            <a:r>
              <a:rPr lang="el-GR"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 (4 βαθμοί)</a:t>
            </a:r>
            <a:endParaRPr lang="en-US"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57D6B21-EF1B-2453-75E5-00581F19045A}"/>
              </a:ext>
            </a:extLst>
          </p:cNvPr>
          <p:cNvSpPr txBox="1"/>
          <p:nvPr/>
        </p:nvSpPr>
        <p:spPr>
          <a:xfrm>
            <a:off x="100584" y="2814087"/>
            <a:ext cx="11484864" cy="312650"/>
          </a:xfrm>
          <a:prstGeom prst="rect">
            <a:avLst/>
          </a:prstGeom>
          <a:noFill/>
        </p:spPr>
        <p:txBody>
          <a:bodyPr wrap="square">
            <a:spAutoFit/>
          </a:bodyPr>
          <a:lstStyle/>
          <a:p>
            <a:pPr lvl="0" algn="just">
              <a:lnSpc>
                <a:spcPct val="107000"/>
              </a:lnSpc>
              <a:spcAft>
                <a:spcPts val="800"/>
              </a:spcAft>
            </a:pP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Μέτρο 7 (Μ7). </a:t>
            </a:r>
            <a:r>
              <a:rPr lang="el-GR" sz="1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Ανανέωση του υφιστάμενου εξοπλισμού με χρηματοδότηση </a:t>
            </a:r>
            <a:r>
              <a:rPr lang="el-GR" sz="14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απ’το</a:t>
            </a:r>
            <a:r>
              <a:rPr lang="el-GR" sz="1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Υπουργείο Παιδείας.</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A70CFF0-B2E9-BB51-F590-F69A6E64B1A0}"/>
              </a:ext>
            </a:extLst>
          </p:cNvPr>
          <p:cNvSpPr txBox="1"/>
          <p:nvPr/>
        </p:nvSpPr>
        <p:spPr>
          <a:xfrm>
            <a:off x="-987552" y="3504961"/>
            <a:ext cx="13078968" cy="674928"/>
          </a:xfrm>
          <a:prstGeom prst="rect">
            <a:avLst/>
          </a:prstGeom>
          <a:noFill/>
        </p:spPr>
        <p:txBody>
          <a:bodyPr wrap="square">
            <a:spAutoFit/>
          </a:bodyPr>
          <a:lstStyle/>
          <a:p>
            <a:pPr lvl="2" algn="just">
              <a:lnSpc>
                <a:spcPct val="107000"/>
              </a:lnSpc>
              <a:spcBef>
                <a:spcPts val="800"/>
              </a:spcBef>
              <a:spcAft>
                <a:spcPts val="400"/>
              </a:spcAft>
            </a:pPr>
            <a:r>
              <a:rPr lang="el-GR"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4. Στόχος 4 - Σχεδιασμός και λειτουργία προγραμμάτων ενισχυτικής διδασκαλίας εξ’ αποστάσεως για μαθητές δευτεροβάθμιας εκπαίδευσης και για την διδασκαλία ξένων γλωσσών (6 βαθμοί)</a:t>
            </a:r>
            <a:endParaRPr lang="en-US"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1A8E6A8-99E2-C23F-CC8C-FEB46EF1660D}"/>
              </a:ext>
            </a:extLst>
          </p:cNvPr>
          <p:cNvSpPr txBox="1"/>
          <p:nvPr/>
        </p:nvSpPr>
        <p:spPr>
          <a:xfrm>
            <a:off x="0" y="4285106"/>
            <a:ext cx="11146536" cy="312650"/>
          </a:xfrm>
          <a:prstGeom prst="rect">
            <a:avLst/>
          </a:prstGeom>
          <a:noFill/>
        </p:spPr>
        <p:txBody>
          <a:bodyPr wrap="square">
            <a:spAutoFit/>
          </a:bodyPr>
          <a:lstStyle/>
          <a:p>
            <a:pPr lvl="0" algn="just">
              <a:lnSpc>
                <a:spcPct val="107000"/>
              </a:lnSpc>
              <a:spcAft>
                <a:spcPts val="800"/>
              </a:spcAft>
            </a:pP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Μέτρο 11 (Μ11).</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l-GR" sz="1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Αγορά ακριβού αλλά ποιοτικού εξοπλισμού με χρηματοδότηση </a:t>
            </a:r>
            <a:r>
              <a:rPr lang="el-GR" sz="14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απ’την</a:t>
            </a:r>
            <a:r>
              <a:rPr lang="el-GR" sz="1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Περιφέρεια.</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1C4D924F-0FD8-C2D1-2749-FBB5B8E57A45}"/>
              </a:ext>
            </a:extLst>
          </p:cNvPr>
          <p:cNvSpPr txBox="1"/>
          <p:nvPr/>
        </p:nvSpPr>
        <p:spPr>
          <a:xfrm>
            <a:off x="-964692" y="5195254"/>
            <a:ext cx="13024104" cy="971292"/>
          </a:xfrm>
          <a:prstGeom prst="rect">
            <a:avLst/>
          </a:prstGeom>
          <a:noFill/>
        </p:spPr>
        <p:txBody>
          <a:bodyPr wrap="square">
            <a:spAutoFit/>
          </a:bodyPr>
          <a:lstStyle/>
          <a:p>
            <a:pPr lvl="2" algn="just">
              <a:lnSpc>
                <a:spcPct val="107000"/>
              </a:lnSpc>
              <a:spcBef>
                <a:spcPts val="800"/>
              </a:spcBef>
              <a:spcAft>
                <a:spcPts val="400"/>
              </a:spcAft>
            </a:pPr>
            <a:r>
              <a:rPr lang="el-GR"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7. Στόχος 7 - Εφαρμογή συστημάτων συλλογής και επεξεργασίας δεδομένων που αφορούν στη λειτουργία, στη λήψη αποφάσεων και στη λογοδοσία των Δημοτικών Αρχών (π.χ. σύστημα διαβούλευσης για κρίσιμα θέματα του νησιού)</a:t>
            </a:r>
            <a:endParaRPr lang="en-US"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5D2B09DC-60BC-C865-CABC-A4D1FB58333D}"/>
              </a:ext>
            </a:extLst>
          </p:cNvPr>
          <p:cNvSpPr txBox="1"/>
          <p:nvPr/>
        </p:nvSpPr>
        <p:spPr>
          <a:xfrm>
            <a:off x="0" y="6248458"/>
            <a:ext cx="12013692" cy="543162"/>
          </a:xfrm>
          <a:prstGeom prst="rect">
            <a:avLst/>
          </a:prstGeom>
          <a:noFill/>
        </p:spPr>
        <p:txBody>
          <a:bodyPr wrap="square">
            <a:spAutoFit/>
          </a:bodyPr>
          <a:lstStyle/>
          <a:p>
            <a:pPr lvl="0" algn="just">
              <a:lnSpc>
                <a:spcPct val="107000"/>
              </a:lnSpc>
              <a:spcAft>
                <a:spcPts val="800"/>
              </a:spcAft>
            </a:pP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Μέτρο 20 (Μ20).</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l-GR" sz="1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Ανανέωση υφιστάμενων λύσεων. Άμεση δημιουργία του Κόμβου στην Υφιστάμενη ιστοσελίδα του Δήμου υπό την καθοδήγηση του </a:t>
            </a:r>
            <a:r>
              <a:rPr lang="el-GR" sz="14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Καθ</a:t>
            </a:r>
            <a:r>
              <a:rPr lang="el-GR" sz="1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ΕΜΠ Α. </a:t>
            </a:r>
            <a:r>
              <a:rPr lang="el-GR" sz="14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Δουλάμη</a:t>
            </a:r>
            <a:r>
              <a:rPr lang="el-GR" sz="1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με τη συνεργασία του </a:t>
            </a:r>
            <a:r>
              <a:rPr lang="el-GR" sz="1400"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Δρ</a:t>
            </a:r>
            <a:r>
              <a:rPr lang="el-GR" sz="1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Ι. Κάβουρα και του Δήμου.</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4711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65FBDB-BE7A-BC7D-5CD9-10ECEF87A99C}"/>
              </a:ext>
            </a:extLst>
          </p:cNvPr>
          <p:cNvSpPr txBox="1"/>
          <p:nvPr/>
        </p:nvSpPr>
        <p:spPr>
          <a:xfrm>
            <a:off x="338328" y="1567587"/>
            <a:ext cx="11375136" cy="1926233"/>
          </a:xfrm>
          <a:prstGeom prst="rect">
            <a:avLst/>
          </a:prstGeom>
          <a:noFill/>
        </p:spPr>
        <p:txBody>
          <a:bodyPr wrap="square">
            <a:spAutoFit/>
          </a:bodyPr>
          <a:lstStyle/>
          <a:p>
            <a:pPr algn="just">
              <a:lnSpc>
                <a:spcPct val="107000"/>
              </a:lnSpc>
              <a:spcAft>
                <a:spcPts val="800"/>
              </a:spcAft>
              <a:buNone/>
            </a:pPr>
            <a:r>
              <a:rPr lang="el-GR" sz="1400" kern="100" dirty="0">
                <a:effectLst/>
                <a:latin typeface="Calibri" panose="020F0502020204030204" pitchFamily="34" charset="0"/>
                <a:ea typeface="Calibri" panose="020F0502020204030204" pitchFamily="34" charset="0"/>
                <a:cs typeface="Calibri" panose="020F0502020204030204" pitchFamily="34" charset="0"/>
              </a:rPr>
              <a:t>Η ολοκλήρωση της στρατηγικής ανάλυσης εναλλακτικών επιλογών αναδεικνύει έναν σαφή και επιστημονικά τεκμηριωμένο οδικό χάρτη για τον ψηφιακό μετασχηματισμό της Ηρωικής Νήσου Κάσου, ευθυγραμμισμένο απόλυτα με τις επιταγές του προγράμματος </a:t>
            </a:r>
            <a:r>
              <a:rPr lang="en-US" sz="1400" kern="100" dirty="0">
                <a:effectLst/>
                <a:latin typeface="Calibri" panose="020F0502020204030204" pitchFamily="34" charset="0"/>
                <a:ea typeface="Calibri" panose="020F0502020204030204" pitchFamily="34" charset="0"/>
                <a:cs typeface="Calibri" panose="020F0502020204030204" pitchFamily="34" charset="0"/>
              </a:rPr>
              <a:t>GR</a:t>
            </a:r>
            <a:r>
              <a:rPr lang="el-GR" sz="1400" kern="100" dirty="0">
                <a:effectLst/>
                <a:latin typeface="Calibri" panose="020F0502020204030204" pitchFamily="34" charset="0"/>
                <a:ea typeface="Calibri" panose="020F0502020204030204" pitchFamily="34" charset="0"/>
                <a:cs typeface="Calibri" panose="020F0502020204030204" pitchFamily="34" charset="0"/>
              </a:rPr>
              <a:t>-</a:t>
            </a:r>
            <a:r>
              <a:rPr lang="en-US" sz="1400" kern="100" dirty="0">
                <a:effectLst/>
                <a:latin typeface="Calibri" panose="020F0502020204030204" pitchFamily="34" charset="0"/>
                <a:ea typeface="Calibri" panose="020F0502020204030204" pitchFamily="34" charset="0"/>
                <a:cs typeface="Calibri" panose="020F0502020204030204" pitchFamily="34" charset="0"/>
              </a:rPr>
              <a:t>eco Islands</a:t>
            </a:r>
            <a:r>
              <a:rPr lang="el-GR" sz="1400" kern="100" dirty="0">
                <a:effectLst/>
                <a:latin typeface="Calibri" panose="020F0502020204030204" pitchFamily="34" charset="0"/>
                <a:ea typeface="Calibri" panose="020F0502020204030204" pitchFamily="34" charset="0"/>
                <a:cs typeface="Calibri" panose="020F0502020204030204" pitchFamily="34" charset="0"/>
              </a:rPr>
              <a:t>. Μέσα από τη συστηματική εφαρμογή της </a:t>
            </a:r>
            <a:r>
              <a:rPr lang="el-GR" sz="1400" kern="100" dirty="0" err="1">
                <a:effectLst/>
                <a:latin typeface="Calibri" panose="020F0502020204030204" pitchFamily="34" charset="0"/>
                <a:ea typeface="Calibri" panose="020F0502020204030204" pitchFamily="34" charset="0"/>
                <a:cs typeface="Calibri" panose="020F0502020204030204" pitchFamily="34" charset="0"/>
              </a:rPr>
              <a:t>πολυκριτηριακής</a:t>
            </a:r>
            <a:r>
              <a:rPr lang="el-GR" sz="1400" kern="100" dirty="0">
                <a:effectLst/>
                <a:latin typeface="Calibri" panose="020F0502020204030204" pitchFamily="34" charset="0"/>
                <a:ea typeface="Calibri" panose="020F0502020204030204" pitchFamily="34" charset="0"/>
                <a:cs typeface="Calibri" panose="020F0502020204030204" pitchFamily="34" charset="0"/>
              </a:rPr>
              <a:t> μεθοδολογίας, κατέστη σαφές ότι η ανάπτυξη του νησιού δεν μπορεί να βασιστεί σε μεμονωμένες παρεμβάσεις, αλλά απαιτεί ένα συνεκτικό πλέγμα δράσεων που </a:t>
            </a:r>
            <a:r>
              <a:rPr lang="el-GR" sz="1400" kern="100" dirty="0" err="1">
                <a:effectLst/>
                <a:latin typeface="Calibri" panose="020F0502020204030204" pitchFamily="34" charset="0"/>
                <a:ea typeface="Calibri" panose="020F0502020204030204" pitchFamily="34" charset="0"/>
                <a:cs typeface="Calibri" panose="020F0502020204030204" pitchFamily="34" charset="0"/>
              </a:rPr>
              <a:t>αλληλεπιδρούν</a:t>
            </a:r>
            <a:r>
              <a:rPr lang="el-GR" sz="1400" kern="100" dirty="0">
                <a:effectLst/>
                <a:latin typeface="Calibri" panose="020F0502020204030204" pitchFamily="34" charset="0"/>
                <a:ea typeface="Calibri" panose="020F0502020204030204" pitchFamily="34" charset="0"/>
                <a:cs typeface="Calibri" panose="020F0502020204030204" pitchFamily="34" charset="0"/>
              </a:rPr>
              <a:t> και αλληλοσυμπληρώνονται. Η ιεράρχηση που προέκυψε δεν αποτελεί απλώς μια στατική κατάταξη έργων, αλλά μια δυναμική στρατηγική που θέτει ως προτεραιότητα την άμεση βελτίωση της ποιότητας ζωής των κατοίκων, την ενίσχυση των υποδομών υγείας και παιδείας, και τη θωράκιση του νησιού απέναντι στην κλιματική κρίση. Η ανάλυση επιβεβαιώνει ότι η Κάσος διαθέτει τις προϋποθέσεις για να μετεξελιχθεί σε ένα πρότυπο «έξυπνου» νησιού, όπου η τεχνολογία λειτουργεί ως γέφυρα για την υπέρβαση των γεωγραφικών περιορισμών και την επίτευξη κοινωνικής και οικονομικής σύγκλισης με τον εθνικό κορμό.</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9449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92E7847-9BF5-AE96-5DAE-2036CEA534F1}"/>
              </a:ext>
            </a:extLst>
          </p:cNvPr>
          <p:cNvGraphicFramePr>
            <a:graphicFrameLocks noGrp="1"/>
          </p:cNvGraphicFramePr>
          <p:nvPr>
            <p:extLst>
              <p:ext uri="{D42A27DB-BD31-4B8C-83A1-F6EECF244321}">
                <p14:modId xmlns:p14="http://schemas.microsoft.com/office/powerpoint/2010/main" val="1182297514"/>
              </p:ext>
            </p:extLst>
          </p:nvPr>
        </p:nvGraphicFramePr>
        <p:xfrm>
          <a:off x="229156" y="566928"/>
          <a:ext cx="11542921" cy="2892955"/>
        </p:xfrm>
        <a:graphic>
          <a:graphicData uri="http://schemas.openxmlformats.org/drawingml/2006/table">
            <a:tbl>
              <a:tblPr/>
              <a:tblGrid>
                <a:gridCol w="1606358">
                  <a:extLst>
                    <a:ext uri="{9D8B030D-6E8A-4147-A177-3AD203B41FA5}">
                      <a16:colId xmlns:a16="http://schemas.microsoft.com/office/drawing/2014/main" val="2699723380"/>
                    </a:ext>
                  </a:extLst>
                </a:gridCol>
                <a:gridCol w="1564528">
                  <a:extLst>
                    <a:ext uri="{9D8B030D-6E8A-4147-A177-3AD203B41FA5}">
                      <a16:colId xmlns:a16="http://schemas.microsoft.com/office/drawing/2014/main" val="607565858"/>
                    </a:ext>
                  </a:extLst>
                </a:gridCol>
                <a:gridCol w="1531061">
                  <a:extLst>
                    <a:ext uri="{9D8B030D-6E8A-4147-A177-3AD203B41FA5}">
                      <a16:colId xmlns:a16="http://schemas.microsoft.com/office/drawing/2014/main" val="580619289"/>
                    </a:ext>
                  </a:extLst>
                </a:gridCol>
                <a:gridCol w="1631460">
                  <a:extLst>
                    <a:ext uri="{9D8B030D-6E8A-4147-A177-3AD203B41FA5}">
                      <a16:colId xmlns:a16="http://schemas.microsoft.com/office/drawing/2014/main" val="2451444406"/>
                    </a:ext>
                  </a:extLst>
                </a:gridCol>
                <a:gridCol w="1617515">
                  <a:extLst>
                    <a:ext uri="{9D8B030D-6E8A-4147-A177-3AD203B41FA5}">
                      <a16:colId xmlns:a16="http://schemas.microsoft.com/office/drawing/2014/main" val="3661324779"/>
                    </a:ext>
                  </a:extLst>
                </a:gridCol>
                <a:gridCol w="1628671">
                  <a:extLst>
                    <a:ext uri="{9D8B030D-6E8A-4147-A177-3AD203B41FA5}">
                      <a16:colId xmlns:a16="http://schemas.microsoft.com/office/drawing/2014/main" val="1484419289"/>
                    </a:ext>
                  </a:extLst>
                </a:gridCol>
                <a:gridCol w="1963328">
                  <a:extLst>
                    <a:ext uri="{9D8B030D-6E8A-4147-A177-3AD203B41FA5}">
                      <a16:colId xmlns:a16="http://schemas.microsoft.com/office/drawing/2014/main" val="1481712252"/>
                    </a:ext>
                  </a:extLst>
                </a:gridCol>
              </a:tblGrid>
              <a:tr h="1022290">
                <a:tc>
                  <a:txBody>
                    <a:bodyPr/>
                    <a:lstStyle/>
                    <a:p>
                      <a:pPr algn="ctr" fontAlgn="ctr">
                        <a:buNone/>
                      </a:pPr>
                      <a:r>
                        <a:rPr lang="el-GR" sz="1200" b="0" i="0" u="none" strike="noStrike" dirty="0">
                          <a:solidFill>
                            <a:srgbClr val="000000"/>
                          </a:solidFill>
                          <a:effectLst/>
                          <a:latin typeface="Aptos Narrow" panose="020B0004020202020204" pitchFamily="34" charset="0"/>
                        </a:rPr>
                        <a:t>ΠΥΛΩΝΕΣ/ΠΑΡΑΔΟΤΕΑ</a:t>
                      </a:r>
                    </a:p>
                  </a:txBody>
                  <a:tcPr marL="8373" marR="8373" marT="837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l-GR" sz="1200" b="1" i="0" u="none" strike="noStrike" dirty="0">
                          <a:solidFill>
                            <a:srgbClr val="000000"/>
                          </a:solidFill>
                          <a:effectLst/>
                          <a:latin typeface="Aptos Narrow" panose="020B0004020202020204" pitchFamily="34" charset="0"/>
                        </a:rPr>
                        <a:t>Π1) Ενεργειακή</a:t>
                      </a:r>
                      <a:br>
                        <a:rPr lang="el-GR" sz="1200" b="1" i="0" u="none" strike="noStrike" dirty="0">
                          <a:solidFill>
                            <a:srgbClr val="000000"/>
                          </a:solidFill>
                          <a:effectLst/>
                          <a:latin typeface="Aptos Narrow" panose="020B0004020202020204" pitchFamily="34" charset="0"/>
                        </a:rPr>
                      </a:br>
                      <a:r>
                        <a:rPr lang="el-GR" sz="1200" b="1" i="0" u="none" strike="noStrike" dirty="0">
                          <a:solidFill>
                            <a:srgbClr val="000000"/>
                          </a:solidFill>
                          <a:effectLst/>
                          <a:latin typeface="Aptos Narrow" panose="020B0004020202020204" pitchFamily="34" charset="0"/>
                        </a:rPr>
                        <a:t>μετάβαση –Παραγωγή</a:t>
                      </a:r>
                      <a:br>
                        <a:rPr lang="el-GR" sz="1200" b="1" i="0" u="none" strike="noStrike" dirty="0">
                          <a:solidFill>
                            <a:srgbClr val="000000"/>
                          </a:solidFill>
                          <a:effectLst/>
                          <a:latin typeface="Aptos Narrow" panose="020B0004020202020204" pitchFamily="34" charset="0"/>
                        </a:rPr>
                      </a:br>
                      <a:r>
                        <a:rPr lang="el-GR" sz="1200" b="1" i="0" u="none" strike="noStrike" dirty="0">
                          <a:solidFill>
                            <a:srgbClr val="000000"/>
                          </a:solidFill>
                          <a:effectLst/>
                          <a:latin typeface="Aptos Narrow" panose="020B0004020202020204" pitchFamily="34" charset="0"/>
                        </a:rPr>
                        <a:t>ηλεκτρικής</a:t>
                      </a:r>
                      <a:br>
                        <a:rPr lang="el-GR" sz="1200" b="1" i="0" u="none" strike="noStrike" dirty="0">
                          <a:solidFill>
                            <a:srgbClr val="000000"/>
                          </a:solidFill>
                          <a:effectLst/>
                          <a:latin typeface="Aptos Narrow" panose="020B0004020202020204" pitchFamily="34" charset="0"/>
                        </a:rPr>
                      </a:br>
                      <a:r>
                        <a:rPr lang="el-GR" sz="1200" b="1" i="0" u="none" strike="noStrike" dirty="0">
                          <a:solidFill>
                            <a:srgbClr val="000000"/>
                          </a:solidFill>
                          <a:effectLst/>
                          <a:latin typeface="Aptos Narrow" panose="020B0004020202020204" pitchFamily="34" charset="0"/>
                        </a:rPr>
                        <a:t>Ενέργειας</a:t>
                      </a:r>
                      <a:br>
                        <a:rPr lang="el-GR" sz="1200" b="1" i="0" u="none" strike="noStrike" dirty="0">
                          <a:solidFill>
                            <a:srgbClr val="000000"/>
                          </a:solidFill>
                          <a:effectLst/>
                          <a:latin typeface="Aptos Narrow" panose="020B0004020202020204" pitchFamily="34" charset="0"/>
                        </a:rPr>
                      </a:br>
                      <a:endParaRPr lang="el-GR" sz="1200" b="1" i="0" u="none" strike="noStrike" dirty="0">
                        <a:solidFill>
                          <a:srgbClr val="000000"/>
                        </a:solidFill>
                        <a:effectLst/>
                        <a:latin typeface="Aptos Narrow" panose="020B0004020202020204" pitchFamily="34" charset="0"/>
                      </a:endParaRP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l-GR" sz="1200" b="1" i="0" u="none" strike="noStrike" dirty="0">
                          <a:solidFill>
                            <a:srgbClr val="000000"/>
                          </a:solidFill>
                          <a:effectLst/>
                          <a:latin typeface="Aptos Narrow" panose="020B0004020202020204" pitchFamily="34" charset="0"/>
                        </a:rPr>
                        <a:t>Π2) Βιώσιμη διαχείριση πόρων</a:t>
                      </a: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l-GR" sz="1200" b="1" i="0" u="none" strike="noStrike" dirty="0">
                          <a:solidFill>
                            <a:srgbClr val="000000"/>
                          </a:solidFill>
                          <a:effectLst/>
                          <a:latin typeface="Aptos Narrow" panose="020B0004020202020204" pitchFamily="34" charset="0"/>
                        </a:rPr>
                        <a:t>Π3)Προστασία περιβάλλοντος</a:t>
                      </a: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l-GR" sz="1200" b="1" i="0" u="none" strike="noStrike" dirty="0">
                          <a:solidFill>
                            <a:srgbClr val="000000"/>
                          </a:solidFill>
                          <a:effectLst/>
                          <a:latin typeface="Aptos Narrow" panose="020B0004020202020204" pitchFamily="34" charset="0"/>
                        </a:rPr>
                        <a:t>Π4)Επιχειρηματικότητα και καινοτομία</a:t>
                      </a: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l-GR" sz="1200" b="1" i="0" u="none" strike="noStrike" dirty="0">
                          <a:solidFill>
                            <a:srgbClr val="000000"/>
                          </a:solidFill>
                          <a:effectLst/>
                          <a:latin typeface="Aptos Narrow" panose="020B0004020202020204" pitchFamily="34" charset="0"/>
                        </a:rPr>
                        <a:t>Π5)Ψηφιακός μετασχηματισμός</a:t>
                      </a: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l-GR" sz="1200" b="1" i="0" u="none" strike="noStrike" dirty="0">
                          <a:solidFill>
                            <a:srgbClr val="000000"/>
                          </a:solidFill>
                          <a:effectLst/>
                          <a:latin typeface="Aptos Narrow" panose="020B0004020202020204" pitchFamily="34" charset="0"/>
                        </a:rPr>
                        <a:t>Π6)Ενδυνάμωση ανθρώπινου δυναμικού</a:t>
                      </a: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9993989"/>
                  </a:ext>
                </a:extLst>
              </a:tr>
              <a:tr h="167451">
                <a:tc>
                  <a:txBody>
                    <a:bodyPr/>
                    <a:lstStyle/>
                    <a:p>
                      <a:pPr algn="ctr" fontAlgn="b">
                        <a:buNone/>
                      </a:pPr>
                      <a:r>
                        <a:rPr lang="el-GR" sz="1200" b="1" i="0" u="none" strike="noStrike" dirty="0">
                          <a:solidFill>
                            <a:srgbClr val="000000"/>
                          </a:solidFill>
                          <a:effectLst/>
                          <a:latin typeface="Aptos Narrow" panose="020B0004020202020204" pitchFamily="34" charset="0"/>
                        </a:rPr>
                        <a:t>Εναρκτήρια Έκθεση</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kumimoji="0" lang="el-GR" sz="900" b="1"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ΕΓΚΡΙΘΗΚΕ</a:t>
                      </a:r>
                      <a:endParaRPr lang="en-US" sz="900" b="1" i="0" u="none" strike="noStrike" kern="1200" dirty="0">
                        <a:solidFill>
                          <a:srgbClr val="000000"/>
                        </a:solidFill>
                        <a:effectLst/>
                        <a:latin typeface="Aptos Narrow" panose="020B0004020202020204" pitchFamily="34" charset="0"/>
                        <a:ea typeface="+mn-ea"/>
                        <a:cs typeface="+mn-cs"/>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kumimoji="0" lang="el-GR" sz="900" b="1"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ΕΓΚΡΙΘΗΚΕ</a:t>
                      </a:r>
                      <a:endParaRPr lang="en-US" sz="900" b="0" i="0" u="none" strike="noStrike" dirty="0">
                        <a:solidFill>
                          <a:srgbClr val="000000"/>
                        </a:solidFill>
                        <a:effectLst/>
                        <a:latin typeface="Aptos Narrow" panose="020B0004020202020204" pitchFamily="34" charset="0"/>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kumimoji="0" lang="el-GR" sz="900" b="1"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ΕΓΚΡΙΘΗΚΕ</a:t>
                      </a:r>
                      <a:endParaRPr lang="en-US" sz="900" b="0" i="0" u="none" strike="noStrike" dirty="0">
                        <a:solidFill>
                          <a:srgbClr val="000000"/>
                        </a:solidFill>
                        <a:effectLst/>
                        <a:latin typeface="Aptos Narrow" panose="020B0004020202020204" pitchFamily="34" charset="0"/>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kumimoji="0" lang="el-GR" sz="900" b="1"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ΕΓΚΡΙΘΗΚΕ</a:t>
                      </a:r>
                      <a:endParaRPr lang="en-US" sz="900" b="0" i="0" u="none" strike="noStrike" dirty="0">
                        <a:solidFill>
                          <a:srgbClr val="000000"/>
                        </a:solidFill>
                        <a:effectLst/>
                        <a:latin typeface="Aptos Narrow" panose="020B0004020202020204" pitchFamily="34" charset="0"/>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kumimoji="0" lang="el-GR" sz="900" b="1"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ΕΓΚΡΙΘΗΚΕ</a:t>
                      </a:r>
                      <a:endParaRPr lang="en-US" sz="900" b="0" i="0" u="none" strike="noStrike" dirty="0">
                        <a:solidFill>
                          <a:srgbClr val="000000"/>
                        </a:solidFill>
                        <a:effectLst/>
                        <a:latin typeface="Aptos Narrow" panose="020B0004020202020204" pitchFamily="34" charset="0"/>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kumimoji="0" lang="el-GR" sz="900" b="1"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ΕΓΚΡΙΘΗΚΕ</a:t>
                      </a:r>
                      <a:endParaRPr lang="en-US" sz="900" b="0" i="0" u="none" strike="noStrike" dirty="0">
                        <a:solidFill>
                          <a:srgbClr val="000000"/>
                        </a:solidFill>
                        <a:effectLst/>
                        <a:latin typeface="Aptos Narrow" panose="020B0004020202020204" pitchFamily="34" charset="0"/>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82038057"/>
                  </a:ext>
                </a:extLst>
              </a:tr>
              <a:tr h="334901">
                <a:tc>
                  <a:txBody>
                    <a:bodyPr/>
                    <a:lstStyle/>
                    <a:p>
                      <a:pPr algn="ctr" fontAlgn="b">
                        <a:buNone/>
                      </a:pPr>
                      <a:r>
                        <a:rPr lang="el-GR" sz="1200" b="1" i="0" u="none" strike="noStrike" dirty="0">
                          <a:solidFill>
                            <a:srgbClr val="000000"/>
                          </a:solidFill>
                          <a:effectLst/>
                          <a:latin typeface="Aptos Narrow" panose="020B0004020202020204" pitchFamily="34" charset="0"/>
                        </a:rPr>
                        <a:t> </a:t>
                      </a:r>
                      <a:r>
                        <a:rPr lang="el-GR" sz="1200" b="1" i="0" u="none" strike="noStrike" dirty="0" err="1">
                          <a:solidFill>
                            <a:srgbClr val="000000"/>
                          </a:solidFill>
                          <a:effectLst/>
                          <a:latin typeface="Aptos Narrow" panose="020B0004020202020204" pitchFamily="34" charset="0"/>
                        </a:rPr>
                        <a:t>Σχεδίο</a:t>
                      </a:r>
                      <a:r>
                        <a:rPr lang="el-GR" sz="1200" b="1" i="0" u="none" strike="noStrike" dirty="0">
                          <a:solidFill>
                            <a:srgbClr val="000000"/>
                          </a:solidFill>
                          <a:effectLst/>
                          <a:latin typeface="Aptos Narrow" panose="020B0004020202020204" pitchFamily="34" charset="0"/>
                        </a:rPr>
                        <a:t> Εμπλοκής Πολιτών και Ενδιαφερόμενων Μερών</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kumimoji="0" lang="el-GR" sz="900" b="1"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ΕΓΚΡΙΘΗΚΕ</a:t>
                      </a:r>
                      <a:endParaRPr lang="en-US" sz="900" b="0" i="0" u="none" strike="noStrike" dirty="0">
                        <a:solidFill>
                          <a:srgbClr val="000000"/>
                        </a:solidFill>
                        <a:effectLst/>
                        <a:latin typeface="Aptos Narrow" panose="020B0004020202020204" pitchFamily="34" charset="0"/>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kumimoji="0" lang="el-GR" sz="900" b="1"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ΕΓΚΡΙΘΗΚΕ</a:t>
                      </a:r>
                      <a:endParaRPr lang="en-US" sz="900" b="0" i="0" u="none" strike="noStrike" dirty="0">
                        <a:solidFill>
                          <a:srgbClr val="000000"/>
                        </a:solidFill>
                        <a:effectLst/>
                        <a:latin typeface="Aptos Narrow" panose="020B0004020202020204" pitchFamily="34" charset="0"/>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kumimoji="0" lang="el-GR" sz="900" b="1"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ΕΓΚΡΙΘΗΚΕ</a:t>
                      </a:r>
                      <a:endParaRPr lang="en-US" sz="900" b="0" i="0" u="none" strike="noStrike" dirty="0">
                        <a:solidFill>
                          <a:srgbClr val="000000"/>
                        </a:solidFill>
                        <a:effectLst/>
                        <a:latin typeface="Aptos Narrow" panose="020B0004020202020204" pitchFamily="34" charset="0"/>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kumimoji="0" lang="el-GR" sz="900" b="1"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ΕΓΚΡΙΘΗΚΕ</a:t>
                      </a:r>
                      <a:endParaRPr lang="en-US" sz="900" b="0" i="0" u="none" strike="noStrike" dirty="0">
                        <a:solidFill>
                          <a:srgbClr val="000000"/>
                        </a:solidFill>
                        <a:effectLst/>
                        <a:latin typeface="Aptos Narrow" panose="020B0004020202020204" pitchFamily="34" charset="0"/>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kumimoji="0" lang="el-GR" sz="900" b="1"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ΕΓΚΡΙΘΗΚΕ</a:t>
                      </a:r>
                      <a:endParaRPr lang="en-US" sz="900" b="0" i="0" u="none" strike="noStrike" dirty="0">
                        <a:solidFill>
                          <a:srgbClr val="000000"/>
                        </a:solidFill>
                        <a:effectLst/>
                        <a:latin typeface="Aptos Narrow" panose="020B0004020202020204" pitchFamily="34" charset="0"/>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kumimoji="0" lang="el-GR" sz="9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ΕΓΚΡΙΘΗΚΕ</a:t>
                      </a:r>
                      <a:endParaRPr lang="en-US" sz="900" b="0" i="0" u="none" strike="noStrike" dirty="0">
                        <a:solidFill>
                          <a:srgbClr val="000000"/>
                        </a:solidFill>
                        <a:effectLst/>
                        <a:latin typeface="Aptos Narrow" panose="020B0004020202020204" pitchFamily="34" charset="0"/>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995211478"/>
                  </a:ext>
                </a:extLst>
              </a:tr>
              <a:tr h="502352">
                <a:tc>
                  <a:txBody>
                    <a:bodyPr/>
                    <a:lstStyle/>
                    <a:p>
                      <a:pPr algn="ctr" fontAlgn="ctr">
                        <a:buNone/>
                      </a:pPr>
                      <a:r>
                        <a:rPr lang="el-GR" sz="1200" b="1" i="0" u="none" strike="noStrike" dirty="0">
                          <a:solidFill>
                            <a:srgbClr val="000000"/>
                          </a:solidFill>
                          <a:effectLst/>
                          <a:latin typeface="Aptos Narrow" panose="020B0004020202020204" pitchFamily="34" charset="0"/>
                        </a:rPr>
                        <a:t>Έκθεση Στρατηγικής Ανάλυσης Εναλλακτικών Επιλογών</a:t>
                      </a: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ΠΑΡΑΔΟΘΗΚΕ</a:t>
                      </a:r>
                      <a:endParaRPr kumimoji="0" lang="en-US" sz="9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p>
                      <a:pPr algn="ctr" fontAlgn="b">
                        <a:buNone/>
                      </a:pPr>
                      <a:endParaRPr lang="en-US" sz="900" b="1" i="0" u="none" strike="noStrike" dirty="0">
                        <a:solidFill>
                          <a:srgbClr val="000000"/>
                        </a:solidFill>
                        <a:effectLst/>
                        <a:latin typeface="Aptos Narrow" panose="020B0004020202020204" pitchFamily="34" charset="0"/>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ptos Narrow" panose="020B0004020202020204" pitchFamily="34" charset="0"/>
                        </a:rPr>
                        <a:t> </a:t>
                      </a:r>
                      <a:r>
                        <a:rPr kumimoji="0" lang="el-GR" sz="9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ΠΑΡΑΔΟΘΗΚΕ </a:t>
                      </a:r>
                    </a:p>
                    <a:p>
                      <a:pPr algn="l" fontAlgn="b">
                        <a:buNone/>
                      </a:pPr>
                      <a:endParaRPr lang="en-US" sz="900" b="0" i="0" u="none" strike="noStrike" dirty="0">
                        <a:solidFill>
                          <a:srgbClr val="000000"/>
                        </a:solidFill>
                        <a:effectLst/>
                        <a:latin typeface="Aptos Narrow" panose="020B0004020202020204" pitchFamily="34" charset="0"/>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ΠΑΡΑΔΟΘΗΚΕ</a:t>
                      </a:r>
                      <a:r>
                        <a:rPr kumimoji="0" lang="en-US" sz="9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 </a:t>
                      </a:r>
                    </a:p>
                    <a:p>
                      <a:pPr algn="l" fontAlgn="b">
                        <a:buNone/>
                      </a:pPr>
                      <a:r>
                        <a:rPr lang="en-US" sz="900" b="0" i="0" u="none" strike="noStrike" dirty="0">
                          <a:solidFill>
                            <a:srgbClr val="000000"/>
                          </a:solidFill>
                          <a:effectLst/>
                          <a:latin typeface="Aptos Narrow" panose="020B0004020202020204" pitchFamily="34" charset="0"/>
                        </a:rPr>
                        <a:t> </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ΠΑΡΑΔΟΘΗΚΕ</a:t>
                      </a:r>
                      <a:r>
                        <a:rPr kumimoji="0" lang="en-US" sz="9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 </a:t>
                      </a:r>
                    </a:p>
                    <a:p>
                      <a:pPr algn="l" fontAlgn="b">
                        <a:buNone/>
                      </a:pPr>
                      <a:r>
                        <a:rPr lang="en-US" sz="900" b="0" i="0" u="none" strike="noStrike" dirty="0">
                          <a:solidFill>
                            <a:srgbClr val="000000"/>
                          </a:solidFill>
                          <a:effectLst/>
                          <a:latin typeface="Aptos Narrow" panose="020B0004020202020204" pitchFamily="34" charset="0"/>
                        </a:rPr>
                        <a:t> </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ΠΑΡΑΔΟΘΗΚΕ </a:t>
                      </a:r>
                    </a:p>
                    <a:p>
                      <a:pPr algn="l" fontAlgn="b">
                        <a:buNone/>
                      </a:pPr>
                      <a:r>
                        <a:rPr lang="en-US" sz="900" b="0" i="0" u="none" strike="noStrike" dirty="0">
                          <a:solidFill>
                            <a:srgbClr val="000000"/>
                          </a:solidFill>
                          <a:effectLst/>
                          <a:latin typeface="Aptos Narrow" panose="020B0004020202020204" pitchFamily="34" charset="0"/>
                        </a:rPr>
                        <a:t> </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ΠΑΡΑΔΟΘΗΚΕ</a:t>
                      </a:r>
                      <a:r>
                        <a:rPr kumimoji="0" lang="en-US" sz="9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 </a:t>
                      </a:r>
                    </a:p>
                    <a:p>
                      <a:pPr algn="l" fontAlgn="b">
                        <a:buNone/>
                      </a:pPr>
                      <a:r>
                        <a:rPr lang="en-US" sz="900" b="0" i="0" u="none" strike="noStrike" dirty="0">
                          <a:solidFill>
                            <a:srgbClr val="000000"/>
                          </a:solidFill>
                          <a:effectLst/>
                          <a:latin typeface="Aptos Narrow" panose="020B0004020202020204" pitchFamily="34" charset="0"/>
                        </a:rPr>
                        <a:t> </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100755063"/>
                  </a:ext>
                </a:extLst>
              </a:tr>
              <a:tr h="167451">
                <a:tc>
                  <a:txBody>
                    <a:bodyPr/>
                    <a:lstStyle/>
                    <a:p>
                      <a:pPr algn="l" fontAlgn="b">
                        <a:buNone/>
                      </a:pPr>
                      <a:r>
                        <a:rPr lang="el-GR" sz="1200" b="1" i="0" u="none" strike="noStrike" dirty="0">
                          <a:solidFill>
                            <a:srgbClr val="000000"/>
                          </a:solidFill>
                          <a:effectLst/>
                          <a:latin typeface="Aptos Narrow" panose="020B0004020202020204" pitchFamily="34" charset="0"/>
                        </a:rPr>
                        <a:t>Έκθεση Σχεδίου Δράσης</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ΤΕΛΙΚΟ ΣΤΑΔΙΟ</a:t>
                      </a:r>
                      <a:endParaRPr kumimoji="0" lang="en-US" sz="9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ΤΕΛΙΚΟ ΣΤΑΔΙΟ</a:t>
                      </a:r>
                      <a:endParaRPr kumimoji="0" lang="en-US" sz="9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ΤΕΛΙΚΟ ΣΤΑΔΙΟ</a:t>
                      </a:r>
                      <a:endParaRPr kumimoji="0" lang="en-US" sz="9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ΤΕΛΙΚΟ ΣΤΑΔΙΟ</a:t>
                      </a:r>
                      <a:endParaRPr kumimoji="0" lang="en-US" sz="9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ΤΕΛΙΚΟ ΣΤΑΔΙΟ</a:t>
                      </a:r>
                      <a:endParaRPr kumimoji="0" lang="en-US" sz="9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ΤΕΛΙΚΟ ΣΤΑΔΙΟ</a:t>
                      </a:r>
                      <a:endParaRPr kumimoji="0" lang="en-US" sz="9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290197793"/>
                  </a:ext>
                </a:extLst>
              </a:tr>
              <a:tr h="167451">
                <a:tc>
                  <a:txBody>
                    <a:bodyPr/>
                    <a:lstStyle/>
                    <a:p>
                      <a:pPr algn="l" fontAlgn="b">
                        <a:buNone/>
                      </a:pPr>
                      <a:r>
                        <a:rPr lang="el-GR" sz="1200" b="1" i="0" u="none" strike="noStrike" dirty="0">
                          <a:solidFill>
                            <a:srgbClr val="000000"/>
                          </a:solidFill>
                          <a:effectLst/>
                          <a:latin typeface="Aptos Narrow" panose="020B0004020202020204" pitchFamily="34" charset="0"/>
                        </a:rPr>
                        <a:t>Π. Αποτίμηση Διαβούλευσης</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l-GR" sz="900" b="1" i="0" u="none" strike="noStrike" dirty="0">
                          <a:solidFill>
                            <a:srgbClr val="000000"/>
                          </a:solidFill>
                          <a:effectLst/>
                          <a:latin typeface="Aptos Narrow" panose="020B0004020202020204" pitchFamily="34" charset="0"/>
                        </a:rPr>
                        <a:t>ΠΑΡΑΔΟΘΗΚΕ</a:t>
                      </a:r>
                      <a:r>
                        <a:rPr lang="en-US" sz="900" b="0" i="0" u="none" strike="noStrike" dirty="0">
                          <a:solidFill>
                            <a:srgbClr val="000000"/>
                          </a:solidFill>
                          <a:effectLst/>
                          <a:latin typeface="Aptos Narrow" panose="020B0004020202020204" pitchFamily="34" charset="0"/>
                        </a:rPr>
                        <a:t> </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buNone/>
                      </a:pPr>
                      <a:r>
                        <a:rPr lang="el-GR" sz="900" b="1" i="0" u="none" strike="noStrike" dirty="0">
                          <a:solidFill>
                            <a:srgbClr val="000000"/>
                          </a:solidFill>
                          <a:effectLst/>
                          <a:latin typeface="Aptos Narrow" panose="020B0004020202020204" pitchFamily="34" charset="0"/>
                        </a:rPr>
                        <a:t>ΠΑΡΑΔΟΘΗΚΕ</a:t>
                      </a:r>
                      <a:r>
                        <a:rPr lang="en-US" sz="900" b="0" i="0" u="none" strike="noStrike" dirty="0">
                          <a:solidFill>
                            <a:srgbClr val="000000"/>
                          </a:solidFill>
                          <a:effectLst/>
                          <a:latin typeface="Aptos Narrow" panose="020B0004020202020204" pitchFamily="34" charset="0"/>
                        </a:rPr>
                        <a:t> </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buNone/>
                      </a:pPr>
                      <a:r>
                        <a:rPr lang="el-GR" sz="900" b="1" i="0" u="none" strike="noStrike" dirty="0">
                          <a:solidFill>
                            <a:srgbClr val="000000"/>
                          </a:solidFill>
                          <a:effectLst/>
                          <a:latin typeface="Aptos Narrow" panose="020B0004020202020204" pitchFamily="34" charset="0"/>
                        </a:rPr>
                        <a:t>ΠΑΡΑΔΟΘΗΚΕ</a:t>
                      </a:r>
                      <a:r>
                        <a:rPr lang="en-US" sz="900" b="0" i="0" u="none" strike="noStrike" dirty="0">
                          <a:solidFill>
                            <a:srgbClr val="000000"/>
                          </a:solidFill>
                          <a:effectLst/>
                          <a:latin typeface="Aptos Narrow" panose="020B0004020202020204" pitchFamily="34" charset="0"/>
                        </a:rPr>
                        <a:t> </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buNone/>
                      </a:pPr>
                      <a:r>
                        <a:rPr lang="el-GR" sz="900" b="1" i="0" u="none" strike="noStrike" dirty="0">
                          <a:solidFill>
                            <a:srgbClr val="000000"/>
                          </a:solidFill>
                          <a:effectLst/>
                          <a:latin typeface="Aptos Narrow" panose="020B0004020202020204" pitchFamily="34" charset="0"/>
                        </a:rPr>
                        <a:t>ΠΑΡΑΔΟΘΗΚΕ</a:t>
                      </a:r>
                      <a:r>
                        <a:rPr lang="en-US" sz="900" b="0" i="0" u="none" strike="noStrike" dirty="0">
                          <a:solidFill>
                            <a:srgbClr val="000000"/>
                          </a:solidFill>
                          <a:effectLst/>
                          <a:latin typeface="Aptos Narrow" panose="020B0004020202020204" pitchFamily="34" charset="0"/>
                        </a:rPr>
                        <a:t> </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buNone/>
                      </a:pPr>
                      <a:r>
                        <a:rPr lang="el-GR" sz="900" b="1" i="0" u="none" strike="noStrike" dirty="0">
                          <a:solidFill>
                            <a:srgbClr val="000000"/>
                          </a:solidFill>
                          <a:effectLst/>
                          <a:latin typeface="Aptos Narrow" panose="020B0004020202020204" pitchFamily="34" charset="0"/>
                        </a:rPr>
                        <a:t>ΠΑΡΑΔΟΘΗΚΕ</a:t>
                      </a:r>
                      <a:r>
                        <a:rPr lang="en-US" sz="900" b="0" i="0" u="none" strike="noStrike" dirty="0">
                          <a:solidFill>
                            <a:srgbClr val="000000"/>
                          </a:solidFill>
                          <a:effectLst/>
                          <a:latin typeface="Aptos Narrow" panose="020B0004020202020204" pitchFamily="34" charset="0"/>
                        </a:rPr>
                        <a:t> </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buNone/>
                      </a:pPr>
                      <a:r>
                        <a:rPr lang="el-GR" sz="900" b="1" i="0" u="none" strike="noStrike" dirty="0">
                          <a:solidFill>
                            <a:srgbClr val="000000"/>
                          </a:solidFill>
                          <a:effectLst/>
                          <a:latin typeface="Aptos Narrow" panose="020B0004020202020204" pitchFamily="34" charset="0"/>
                        </a:rPr>
                        <a:t>ΠΑΡΑΔΟΘΗΚΕ</a:t>
                      </a:r>
                      <a:r>
                        <a:rPr lang="en-US" sz="900" b="0" i="0" u="none" strike="noStrike" dirty="0">
                          <a:solidFill>
                            <a:srgbClr val="000000"/>
                          </a:solidFill>
                          <a:effectLst/>
                          <a:latin typeface="Aptos Narrow" panose="020B0004020202020204" pitchFamily="34" charset="0"/>
                        </a:rPr>
                        <a:t> </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49854315"/>
                  </a:ext>
                </a:extLst>
              </a:tr>
            </a:tbl>
          </a:graphicData>
        </a:graphic>
      </p:graphicFrame>
      <p:sp>
        <p:nvSpPr>
          <p:cNvPr id="3" name="Subtitle 2">
            <a:extLst>
              <a:ext uri="{FF2B5EF4-FFF2-40B4-BE49-F238E27FC236}">
                <a16:creationId xmlns:a16="http://schemas.microsoft.com/office/drawing/2014/main" id="{8DFE97FB-EE8E-96EF-8F0E-EE4AD1580956}"/>
              </a:ext>
            </a:extLst>
          </p:cNvPr>
          <p:cNvSpPr txBox="1">
            <a:spLocks/>
          </p:cNvSpPr>
          <p:nvPr/>
        </p:nvSpPr>
        <p:spPr>
          <a:xfrm>
            <a:off x="301566" y="3640448"/>
            <a:ext cx="11470511" cy="784925"/>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1000"/>
              </a:spcBef>
              <a:spcAft>
                <a:spcPts val="0"/>
              </a:spcAft>
              <a:buClr>
                <a:srgbClr val="9BAFB5"/>
              </a:buClr>
              <a:buSzTx/>
              <a:buFont typeface="Wingdings" pitchFamily="2" charset="2"/>
              <a:buChar char="v"/>
              <a:tabLst/>
              <a:defRPr/>
            </a:pPr>
            <a:r>
              <a:rPr kumimoji="0" lang="el-GR" sz="1800" b="1" i="0" u="none" strike="noStrike" kern="1200" cap="none" spc="0" normalizeH="0" baseline="0" noProof="0" dirty="0">
                <a:ln>
                  <a:noFill/>
                </a:ln>
                <a:solidFill>
                  <a:srgbClr val="002060"/>
                </a:solidFill>
                <a:effectLst/>
                <a:uLnTx/>
                <a:uFillTx/>
                <a:latin typeface="Corbel" panose="020B0503020204020204" pitchFamily="34" charset="0"/>
                <a:ea typeface="+mn-ea"/>
                <a:cs typeface="+mn-cs"/>
              </a:rPr>
              <a:t>4 παραδοτέα</a:t>
            </a:r>
          </a:p>
          <a:p>
            <a:pPr marL="285750" marR="0" lvl="0" indent="-285750" algn="just" defTabSz="914400" rtl="0" eaLnBrk="1" fontAlgn="auto" latinLnBrk="0" hangingPunct="1">
              <a:lnSpc>
                <a:spcPct val="100000"/>
              </a:lnSpc>
              <a:spcBef>
                <a:spcPts val="1000"/>
              </a:spcBef>
              <a:spcAft>
                <a:spcPts val="0"/>
              </a:spcAft>
              <a:buClr>
                <a:srgbClr val="9BAFB5"/>
              </a:buClr>
              <a:buSzTx/>
              <a:buFont typeface="Wingdings" pitchFamily="2" charset="2"/>
              <a:buChar char="v"/>
              <a:tabLst/>
              <a:defRPr/>
            </a:pPr>
            <a:r>
              <a:rPr kumimoji="0" lang="el-GR" sz="1800" b="1" i="0" u="none" strike="noStrike" kern="1200" cap="none" spc="0" normalizeH="0" baseline="0" noProof="0" dirty="0">
                <a:ln>
                  <a:noFill/>
                </a:ln>
                <a:solidFill>
                  <a:srgbClr val="002060"/>
                </a:solidFill>
                <a:effectLst/>
                <a:uLnTx/>
                <a:uFillTx/>
                <a:latin typeface="Corbel" panose="020B0503020204020204" pitchFamily="34" charset="0"/>
                <a:ea typeface="+mn-ea"/>
                <a:cs typeface="+mn-cs"/>
              </a:rPr>
              <a:t>6 πυλώνες</a:t>
            </a:r>
            <a:endParaRPr kumimoji="0" lang="en-US" sz="1800" b="0" i="0" u="none" strike="noStrike" kern="1200" cap="none" spc="0" normalizeH="0" baseline="0" noProof="0" dirty="0">
              <a:ln>
                <a:noFill/>
              </a:ln>
              <a:solidFill>
                <a:srgbClr val="002060"/>
              </a:solidFill>
              <a:effectLst/>
              <a:uLnTx/>
              <a:uFillTx/>
              <a:latin typeface="Gill Sans MT"/>
              <a:ea typeface="+mn-ea"/>
              <a:cs typeface="+mn-cs"/>
            </a:endParaRPr>
          </a:p>
        </p:txBody>
      </p:sp>
      <p:graphicFrame>
        <p:nvGraphicFramePr>
          <p:cNvPr id="4" name="Table 3">
            <a:extLst>
              <a:ext uri="{FF2B5EF4-FFF2-40B4-BE49-F238E27FC236}">
                <a16:creationId xmlns:a16="http://schemas.microsoft.com/office/drawing/2014/main" id="{F2EE6C15-3598-440A-A396-3ED560DFEB5E}"/>
              </a:ext>
            </a:extLst>
          </p:cNvPr>
          <p:cNvGraphicFramePr>
            <a:graphicFrameLocks noGrp="1"/>
          </p:cNvGraphicFramePr>
          <p:nvPr/>
        </p:nvGraphicFramePr>
        <p:xfrm>
          <a:off x="420665" y="4614015"/>
          <a:ext cx="11542921" cy="1488159"/>
        </p:xfrm>
        <a:graphic>
          <a:graphicData uri="http://schemas.openxmlformats.org/drawingml/2006/table">
            <a:tbl>
              <a:tblPr/>
              <a:tblGrid>
                <a:gridCol w="1606358">
                  <a:extLst>
                    <a:ext uri="{9D8B030D-6E8A-4147-A177-3AD203B41FA5}">
                      <a16:colId xmlns:a16="http://schemas.microsoft.com/office/drawing/2014/main" val="2699723380"/>
                    </a:ext>
                  </a:extLst>
                </a:gridCol>
                <a:gridCol w="1564528">
                  <a:extLst>
                    <a:ext uri="{9D8B030D-6E8A-4147-A177-3AD203B41FA5}">
                      <a16:colId xmlns:a16="http://schemas.microsoft.com/office/drawing/2014/main" val="607565858"/>
                    </a:ext>
                  </a:extLst>
                </a:gridCol>
                <a:gridCol w="1531061">
                  <a:extLst>
                    <a:ext uri="{9D8B030D-6E8A-4147-A177-3AD203B41FA5}">
                      <a16:colId xmlns:a16="http://schemas.microsoft.com/office/drawing/2014/main" val="580619289"/>
                    </a:ext>
                  </a:extLst>
                </a:gridCol>
                <a:gridCol w="1631460">
                  <a:extLst>
                    <a:ext uri="{9D8B030D-6E8A-4147-A177-3AD203B41FA5}">
                      <a16:colId xmlns:a16="http://schemas.microsoft.com/office/drawing/2014/main" val="2451444406"/>
                    </a:ext>
                  </a:extLst>
                </a:gridCol>
                <a:gridCol w="1617515">
                  <a:extLst>
                    <a:ext uri="{9D8B030D-6E8A-4147-A177-3AD203B41FA5}">
                      <a16:colId xmlns:a16="http://schemas.microsoft.com/office/drawing/2014/main" val="3661324779"/>
                    </a:ext>
                  </a:extLst>
                </a:gridCol>
                <a:gridCol w="1628671">
                  <a:extLst>
                    <a:ext uri="{9D8B030D-6E8A-4147-A177-3AD203B41FA5}">
                      <a16:colId xmlns:a16="http://schemas.microsoft.com/office/drawing/2014/main" val="1484419289"/>
                    </a:ext>
                  </a:extLst>
                </a:gridCol>
                <a:gridCol w="1963328">
                  <a:extLst>
                    <a:ext uri="{9D8B030D-6E8A-4147-A177-3AD203B41FA5}">
                      <a16:colId xmlns:a16="http://schemas.microsoft.com/office/drawing/2014/main" val="1481712252"/>
                    </a:ext>
                  </a:extLst>
                </a:gridCol>
              </a:tblGrid>
              <a:tr h="837252">
                <a:tc>
                  <a:txBody>
                    <a:bodyPr/>
                    <a:lstStyle/>
                    <a:p>
                      <a:pPr algn="ctr" fontAlgn="ctr">
                        <a:buNone/>
                      </a:pPr>
                      <a:r>
                        <a:rPr lang="el-GR" sz="1200" b="0" i="0" u="none" strike="noStrike" dirty="0">
                          <a:solidFill>
                            <a:srgbClr val="000000"/>
                          </a:solidFill>
                          <a:effectLst/>
                          <a:latin typeface="Aptos Narrow" panose="020B0004020202020204" pitchFamily="34" charset="0"/>
                        </a:rPr>
                        <a:t>ΠΥΛΩΝΕΣ/ΒΑΘΜΟΛΟΓΙΑ</a:t>
                      </a:r>
                    </a:p>
                  </a:txBody>
                  <a:tcPr marL="8373" marR="8373" marT="837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el-GR" sz="1200" b="1" i="0" u="none" strike="noStrike" dirty="0">
                          <a:solidFill>
                            <a:srgbClr val="000000"/>
                          </a:solidFill>
                          <a:effectLst/>
                          <a:latin typeface="Aptos Narrow" panose="020B0004020202020204" pitchFamily="34" charset="0"/>
                        </a:rPr>
                        <a:t>Π1) Ενεργειακή</a:t>
                      </a:r>
                      <a:br>
                        <a:rPr lang="el-GR" sz="1200" b="1" i="0" u="none" strike="noStrike" dirty="0">
                          <a:solidFill>
                            <a:srgbClr val="000000"/>
                          </a:solidFill>
                          <a:effectLst/>
                          <a:latin typeface="Aptos Narrow" panose="020B0004020202020204" pitchFamily="34" charset="0"/>
                        </a:rPr>
                      </a:br>
                      <a:r>
                        <a:rPr lang="el-GR" sz="1200" b="1" i="0" u="none" strike="noStrike" dirty="0">
                          <a:solidFill>
                            <a:srgbClr val="000000"/>
                          </a:solidFill>
                          <a:effectLst/>
                          <a:latin typeface="Aptos Narrow" panose="020B0004020202020204" pitchFamily="34" charset="0"/>
                        </a:rPr>
                        <a:t>μετάβαση –Παραγωγή</a:t>
                      </a:r>
                      <a:br>
                        <a:rPr lang="el-GR" sz="1200" b="1" i="0" u="none" strike="noStrike" dirty="0">
                          <a:solidFill>
                            <a:srgbClr val="000000"/>
                          </a:solidFill>
                          <a:effectLst/>
                          <a:latin typeface="Aptos Narrow" panose="020B0004020202020204" pitchFamily="34" charset="0"/>
                        </a:rPr>
                      </a:br>
                      <a:r>
                        <a:rPr lang="el-GR" sz="1200" b="1" i="0" u="none" strike="noStrike" dirty="0">
                          <a:solidFill>
                            <a:srgbClr val="000000"/>
                          </a:solidFill>
                          <a:effectLst/>
                          <a:latin typeface="Aptos Narrow" panose="020B0004020202020204" pitchFamily="34" charset="0"/>
                        </a:rPr>
                        <a:t>ηλεκτρικής</a:t>
                      </a:r>
                      <a:br>
                        <a:rPr lang="el-GR" sz="1200" b="1" i="0" u="none" strike="noStrike" dirty="0">
                          <a:solidFill>
                            <a:srgbClr val="000000"/>
                          </a:solidFill>
                          <a:effectLst/>
                          <a:latin typeface="Aptos Narrow" panose="020B0004020202020204" pitchFamily="34" charset="0"/>
                        </a:rPr>
                      </a:br>
                      <a:r>
                        <a:rPr lang="el-GR" sz="1200" b="1" i="0" u="none" strike="noStrike" dirty="0">
                          <a:solidFill>
                            <a:srgbClr val="000000"/>
                          </a:solidFill>
                          <a:effectLst/>
                          <a:latin typeface="Aptos Narrow" panose="020B0004020202020204" pitchFamily="34" charset="0"/>
                        </a:rPr>
                        <a:t>Ενέργειας</a:t>
                      </a:r>
                      <a:br>
                        <a:rPr lang="el-GR" sz="1200" b="1" i="0" u="none" strike="noStrike" dirty="0">
                          <a:solidFill>
                            <a:srgbClr val="000000"/>
                          </a:solidFill>
                          <a:effectLst/>
                          <a:latin typeface="Aptos Narrow" panose="020B0004020202020204" pitchFamily="34" charset="0"/>
                        </a:rPr>
                      </a:br>
                      <a:endParaRPr lang="el-GR" sz="1200" b="1" i="0" u="none" strike="noStrike" dirty="0">
                        <a:solidFill>
                          <a:srgbClr val="000000"/>
                        </a:solidFill>
                        <a:effectLst/>
                        <a:latin typeface="Aptos Narrow" panose="020B0004020202020204" pitchFamily="34" charset="0"/>
                      </a:endParaRP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l-GR" sz="1200" b="1" i="0" u="none" strike="noStrike" dirty="0">
                          <a:solidFill>
                            <a:srgbClr val="000000"/>
                          </a:solidFill>
                          <a:effectLst/>
                          <a:latin typeface="Aptos Narrow" panose="020B0004020202020204" pitchFamily="34" charset="0"/>
                        </a:rPr>
                        <a:t>Π2) Βιώσιμη διαχείριση πόρων</a:t>
                      </a: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l-GR" sz="1200" b="1" i="0" u="none" strike="noStrike" dirty="0">
                          <a:solidFill>
                            <a:srgbClr val="000000"/>
                          </a:solidFill>
                          <a:effectLst/>
                          <a:latin typeface="Aptos Narrow" panose="020B0004020202020204" pitchFamily="34" charset="0"/>
                        </a:rPr>
                        <a:t>Π3)Προστασία περιβάλλοντος</a:t>
                      </a: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l-GR" sz="1200" b="1" i="0" u="none" strike="noStrike" dirty="0">
                          <a:solidFill>
                            <a:srgbClr val="000000"/>
                          </a:solidFill>
                          <a:effectLst/>
                          <a:latin typeface="Aptos Narrow" panose="020B0004020202020204" pitchFamily="34" charset="0"/>
                        </a:rPr>
                        <a:t>Π4)Επιχειρηματικότητα και καινοτομία</a:t>
                      </a: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l-GR" sz="1200" b="1" i="0" u="none" strike="noStrike" dirty="0">
                          <a:solidFill>
                            <a:srgbClr val="000000"/>
                          </a:solidFill>
                          <a:effectLst/>
                          <a:latin typeface="Aptos Narrow" panose="020B0004020202020204" pitchFamily="34" charset="0"/>
                        </a:rPr>
                        <a:t>Π5)Ψηφιακός μετασχηματισμός</a:t>
                      </a: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l-GR" sz="1200" b="1" i="0" u="none" strike="noStrike" dirty="0">
                          <a:solidFill>
                            <a:srgbClr val="000000"/>
                          </a:solidFill>
                          <a:effectLst/>
                          <a:latin typeface="Aptos Narrow" panose="020B0004020202020204" pitchFamily="34" charset="0"/>
                        </a:rPr>
                        <a:t>Π6)Ενδυνάμωση ανθρώπινου δυναμικού</a:t>
                      </a:r>
                    </a:p>
                  </a:txBody>
                  <a:tcPr marL="8373" marR="8373" marT="83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9993989"/>
                  </a:ext>
                </a:extLst>
              </a:tr>
              <a:tr h="167451">
                <a:tc>
                  <a:txBody>
                    <a:bodyPr/>
                    <a:lstStyle/>
                    <a:p>
                      <a:pPr algn="ctr" fontAlgn="b">
                        <a:buNone/>
                      </a:pPr>
                      <a:r>
                        <a:rPr lang="el-GR" sz="1200" b="1" i="0" u="none" strike="noStrike" dirty="0">
                          <a:solidFill>
                            <a:srgbClr val="000000"/>
                          </a:solidFill>
                          <a:effectLst/>
                          <a:latin typeface="Aptos Narrow" panose="020B0004020202020204" pitchFamily="34" charset="0"/>
                        </a:rPr>
                        <a:t>Ενδιάμεσος στόχος</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1" i="0" u="none" strike="noStrike" dirty="0">
                          <a:solidFill>
                            <a:srgbClr val="FF0000"/>
                          </a:solidFill>
                          <a:effectLst/>
                          <a:latin typeface="Aptos Narrow" panose="020B0004020202020204" pitchFamily="34" charset="0"/>
                        </a:rPr>
                        <a:t>2</a:t>
                      </a:r>
                      <a:r>
                        <a:rPr lang="el-GR" sz="900" b="1" i="0" u="none" strike="noStrike" dirty="0">
                          <a:solidFill>
                            <a:srgbClr val="FF0000"/>
                          </a:solidFill>
                          <a:effectLst/>
                          <a:latin typeface="Aptos Narrow" panose="020B0004020202020204" pitchFamily="34" charset="0"/>
                        </a:rPr>
                        <a:t>0</a:t>
                      </a:r>
                      <a:r>
                        <a:rPr lang="en-US" sz="900" b="1" i="0" u="none" strike="noStrike" dirty="0">
                          <a:solidFill>
                            <a:srgbClr val="FF0000"/>
                          </a:solidFill>
                          <a:effectLst/>
                          <a:latin typeface="Aptos Narrow" panose="020B0004020202020204" pitchFamily="34" charset="0"/>
                        </a:rPr>
                        <a:t> </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1" i="0" u="none" strike="noStrike" dirty="0">
                          <a:solidFill>
                            <a:srgbClr val="FF0000"/>
                          </a:solidFill>
                          <a:effectLst/>
                          <a:latin typeface="Aptos Narrow" panose="020B0004020202020204" pitchFamily="34" charset="0"/>
                        </a:rPr>
                        <a:t>2</a:t>
                      </a:r>
                      <a:r>
                        <a:rPr lang="el-GR" sz="900" b="1" i="0" u="none" strike="noStrike" dirty="0">
                          <a:solidFill>
                            <a:srgbClr val="FF0000"/>
                          </a:solidFill>
                          <a:effectLst/>
                          <a:latin typeface="Aptos Narrow" panose="020B0004020202020204" pitchFamily="34" charset="0"/>
                        </a:rPr>
                        <a:t>0</a:t>
                      </a:r>
                      <a:r>
                        <a:rPr lang="en-US" sz="900" b="1" i="0" u="none" strike="noStrike" dirty="0">
                          <a:solidFill>
                            <a:srgbClr val="FF0000"/>
                          </a:solidFill>
                          <a:effectLst/>
                          <a:latin typeface="Aptos Narrow" panose="020B0004020202020204" pitchFamily="34" charset="0"/>
                        </a:rPr>
                        <a:t> </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1" i="0" u="none" strike="noStrike" dirty="0">
                          <a:solidFill>
                            <a:srgbClr val="FF0000"/>
                          </a:solidFill>
                          <a:effectLst/>
                          <a:latin typeface="Aptos Narrow" panose="020B0004020202020204" pitchFamily="34" charset="0"/>
                        </a:rPr>
                        <a:t> </a:t>
                      </a:r>
                      <a:r>
                        <a:rPr lang="el-GR" sz="900" b="1" i="0" u="none" strike="noStrike" dirty="0">
                          <a:solidFill>
                            <a:srgbClr val="FF0000"/>
                          </a:solidFill>
                          <a:effectLst/>
                          <a:latin typeface="Aptos Narrow" panose="020B0004020202020204" pitchFamily="34" charset="0"/>
                        </a:rPr>
                        <a:t>9</a:t>
                      </a:r>
                      <a:endParaRPr lang="en-US" sz="900" b="1" i="0" u="none" strike="noStrike" dirty="0">
                        <a:solidFill>
                          <a:srgbClr val="FF0000"/>
                        </a:solidFill>
                        <a:effectLst/>
                        <a:latin typeface="Aptos Narrow" panose="020B0004020202020204" pitchFamily="34" charset="0"/>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1" i="0" u="none" strike="noStrike" dirty="0">
                          <a:solidFill>
                            <a:srgbClr val="FF0000"/>
                          </a:solidFill>
                          <a:effectLst/>
                          <a:latin typeface="Aptos Narrow" panose="020B0004020202020204" pitchFamily="34" charset="0"/>
                        </a:rPr>
                        <a:t> </a:t>
                      </a:r>
                      <a:r>
                        <a:rPr lang="el-GR" sz="900" b="1" i="0" u="none" strike="noStrike" dirty="0">
                          <a:solidFill>
                            <a:srgbClr val="FF0000"/>
                          </a:solidFill>
                          <a:effectLst/>
                          <a:latin typeface="Aptos Narrow" panose="020B0004020202020204" pitchFamily="34" charset="0"/>
                        </a:rPr>
                        <a:t>9</a:t>
                      </a:r>
                      <a:endParaRPr lang="en-US" sz="900" b="1" i="0" u="none" strike="noStrike" dirty="0">
                        <a:solidFill>
                          <a:srgbClr val="FF0000"/>
                        </a:solidFill>
                        <a:effectLst/>
                        <a:latin typeface="Aptos Narrow" panose="020B0004020202020204" pitchFamily="34" charset="0"/>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1" i="0" u="none" strike="noStrike" dirty="0">
                          <a:solidFill>
                            <a:srgbClr val="FF0000"/>
                          </a:solidFill>
                          <a:effectLst/>
                          <a:latin typeface="Aptos Narrow" panose="020B0004020202020204" pitchFamily="34" charset="0"/>
                        </a:rPr>
                        <a:t> </a:t>
                      </a:r>
                      <a:r>
                        <a:rPr lang="el-GR" sz="900" b="1" i="0" u="none" strike="noStrike" dirty="0">
                          <a:solidFill>
                            <a:srgbClr val="FF0000"/>
                          </a:solidFill>
                          <a:effectLst/>
                          <a:latin typeface="Aptos Narrow" panose="020B0004020202020204" pitchFamily="34" charset="0"/>
                        </a:rPr>
                        <a:t>10</a:t>
                      </a:r>
                      <a:endParaRPr lang="en-US" sz="900" b="1" i="0" u="none" strike="noStrike" dirty="0">
                        <a:solidFill>
                          <a:srgbClr val="FF0000"/>
                        </a:solidFill>
                        <a:effectLst/>
                        <a:latin typeface="Aptos Narrow" panose="020B0004020202020204" pitchFamily="34" charset="0"/>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1" i="0" u="none" strike="noStrike" dirty="0">
                          <a:solidFill>
                            <a:srgbClr val="FF0000"/>
                          </a:solidFill>
                          <a:effectLst/>
                          <a:latin typeface="Aptos Narrow" panose="020B0004020202020204" pitchFamily="34" charset="0"/>
                        </a:rPr>
                        <a:t> </a:t>
                      </a:r>
                      <a:r>
                        <a:rPr lang="el-GR" sz="900" b="1" i="0" u="none" strike="noStrike" dirty="0">
                          <a:solidFill>
                            <a:srgbClr val="FF0000"/>
                          </a:solidFill>
                          <a:effectLst/>
                          <a:latin typeface="Aptos Narrow" panose="020B0004020202020204" pitchFamily="34" charset="0"/>
                        </a:rPr>
                        <a:t>10</a:t>
                      </a:r>
                      <a:endParaRPr lang="en-US" sz="900" b="1" i="0" u="none" strike="noStrike" dirty="0">
                        <a:solidFill>
                          <a:srgbClr val="FF0000"/>
                        </a:solidFill>
                        <a:effectLst/>
                        <a:latin typeface="Aptos Narrow" panose="020B0004020202020204" pitchFamily="34" charset="0"/>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2038057"/>
                  </a:ext>
                </a:extLst>
              </a:tr>
              <a:tr h="334901">
                <a:tc>
                  <a:txBody>
                    <a:bodyPr/>
                    <a:lstStyle/>
                    <a:p>
                      <a:pPr algn="ctr" fontAlgn="b">
                        <a:buNone/>
                      </a:pPr>
                      <a:r>
                        <a:rPr lang="el-GR" sz="1200" b="1" i="0" u="none" strike="noStrike" dirty="0">
                          <a:solidFill>
                            <a:srgbClr val="000000"/>
                          </a:solidFill>
                          <a:effectLst/>
                          <a:latin typeface="Aptos Narrow" panose="020B0004020202020204" pitchFamily="34" charset="0"/>
                        </a:rPr>
                        <a:t> Τελικός στόχος</a:t>
                      </a:r>
                    </a:p>
                    <a:p>
                      <a:pPr algn="ctr" fontAlgn="b">
                        <a:buNone/>
                      </a:pPr>
                      <a:endParaRPr lang="el-GR" sz="1200" b="1" i="0" u="none" strike="noStrike" dirty="0">
                        <a:solidFill>
                          <a:srgbClr val="000000"/>
                        </a:solidFill>
                        <a:effectLst/>
                        <a:latin typeface="Aptos Narrow" panose="020B0004020202020204" pitchFamily="34" charset="0"/>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1" i="0" u="none" strike="noStrike" dirty="0">
                          <a:solidFill>
                            <a:srgbClr val="FF0000"/>
                          </a:solidFill>
                          <a:effectLst/>
                          <a:latin typeface="Aptos Narrow" panose="020B0004020202020204" pitchFamily="34" charset="0"/>
                        </a:rPr>
                        <a:t>4</a:t>
                      </a:r>
                      <a:r>
                        <a:rPr lang="el-GR" sz="900" b="1" i="0" u="none" strike="noStrike" dirty="0">
                          <a:solidFill>
                            <a:srgbClr val="FF0000"/>
                          </a:solidFill>
                          <a:effectLst/>
                          <a:latin typeface="Aptos Narrow" panose="020B0004020202020204" pitchFamily="34" charset="0"/>
                        </a:rPr>
                        <a:t>0</a:t>
                      </a:r>
                      <a:r>
                        <a:rPr lang="en-US" sz="900" b="1" i="0" u="none" strike="noStrike" dirty="0">
                          <a:solidFill>
                            <a:srgbClr val="FF0000"/>
                          </a:solidFill>
                          <a:effectLst/>
                          <a:latin typeface="Aptos Narrow" panose="020B0004020202020204" pitchFamily="34" charset="0"/>
                        </a:rPr>
                        <a:t> </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1" i="0" u="none" strike="noStrike" dirty="0">
                          <a:solidFill>
                            <a:srgbClr val="FF0000"/>
                          </a:solidFill>
                          <a:effectLst/>
                          <a:latin typeface="Aptos Narrow" panose="020B0004020202020204" pitchFamily="34" charset="0"/>
                        </a:rPr>
                        <a:t>3</a:t>
                      </a:r>
                      <a:r>
                        <a:rPr lang="el-GR" sz="900" b="1" i="0" u="none" strike="noStrike" dirty="0">
                          <a:solidFill>
                            <a:srgbClr val="FF0000"/>
                          </a:solidFill>
                          <a:effectLst/>
                          <a:latin typeface="Aptos Narrow" panose="020B0004020202020204" pitchFamily="34" charset="0"/>
                        </a:rPr>
                        <a:t>0</a:t>
                      </a:r>
                      <a:r>
                        <a:rPr lang="en-US" sz="900" b="1" i="0" u="none" strike="noStrike" dirty="0">
                          <a:solidFill>
                            <a:srgbClr val="FF0000"/>
                          </a:solidFill>
                          <a:effectLst/>
                          <a:latin typeface="Aptos Narrow" panose="020B0004020202020204" pitchFamily="34" charset="0"/>
                        </a:rPr>
                        <a:t> </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l-GR" sz="900" b="1" i="0" u="none" strike="noStrike" dirty="0">
                          <a:solidFill>
                            <a:srgbClr val="FF0000"/>
                          </a:solidFill>
                          <a:effectLst/>
                          <a:latin typeface="Aptos Narrow" panose="020B0004020202020204" pitchFamily="34" charset="0"/>
                        </a:rPr>
                        <a:t>15</a:t>
                      </a:r>
                      <a:r>
                        <a:rPr lang="en-US" sz="900" b="1" i="0" u="none" strike="noStrike" dirty="0">
                          <a:solidFill>
                            <a:srgbClr val="FF0000"/>
                          </a:solidFill>
                          <a:effectLst/>
                          <a:latin typeface="Aptos Narrow" panose="020B0004020202020204" pitchFamily="34" charset="0"/>
                        </a:rPr>
                        <a:t> </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l-GR" sz="900" b="1" i="0" u="none" strike="noStrike" dirty="0">
                          <a:solidFill>
                            <a:srgbClr val="FF0000"/>
                          </a:solidFill>
                          <a:effectLst/>
                          <a:latin typeface="Aptos Narrow" panose="020B0004020202020204" pitchFamily="34" charset="0"/>
                        </a:rPr>
                        <a:t>15</a:t>
                      </a:r>
                      <a:r>
                        <a:rPr lang="en-US" sz="900" b="1" i="0" u="none" strike="noStrike" dirty="0">
                          <a:solidFill>
                            <a:srgbClr val="FF0000"/>
                          </a:solidFill>
                          <a:effectLst/>
                          <a:latin typeface="Aptos Narrow" panose="020B0004020202020204" pitchFamily="34" charset="0"/>
                        </a:rPr>
                        <a:t> </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l-GR" sz="900" b="1" i="0" u="none" strike="noStrike" dirty="0">
                          <a:solidFill>
                            <a:srgbClr val="FF0000"/>
                          </a:solidFill>
                          <a:effectLst/>
                          <a:latin typeface="Aptos Narrow" panose="020B0004020202020204" pitchFamily="34" charset="0"/>
                        </a:rPr>
                        <a:t>18</a:t>
                      </a:r>
                      <a:r>
                        <a:rPr lang="en-US" sz="900" b="1" i="0" u="none" strike="noStrike" dirty="0">
                          <a:solidFill>
                            <a:srgbClr val="FF0000"/>
                          </a:solidFill>
                          <a:effectLst/>
                          <a:latin typeface="Aptos Narrow" panose="020B0004020202020204" pitchFamily="34" charset="0"/>
                        </a:rPr>
                        <a:t> </a:t>
                      </a: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900" b="1" i="0" u="none" strike="noStrike" dirty="0">
                          <a:solidFill>
                            <a:srgbClr val="FF0000"/>
                          </a:solidFill>
                          <a:effectLst/>
                          <a:latin typeface="Aptos Narrow" panose="020B0004020202020204" pitchFamily="34" charset="0"/>
                        </a:rPr>
                        <a:t> </a:t>
                      </a:r>
                      <a:r>
                        <a:rPr lang="el-GR" sz="900" b="1" i="0" u="none" strike="noStrike" dirty="0">
                          <a:solidFill>
                            <a:srgbClr val="FF0000"/>
                          </a:solidFill>
                          <a:effectLst/>
                          <a:latin typeface="Aptos Narrow" panose="020B0004020202020204" pitchFamily="34" charset="0"/>
                        </a:rPr>
                        <a:t>10</a:t>
                      </a:r>
                      <a:endParaRPr lang="en-US" sz="900" b="1" i="0" u="none" strike="noStrike" dirty="0">
                        <a:solidFill>
                          <a:srgbClr val="FF0000"/>
                        </a:solidFill>
                        <a:effectLst/>
                        <a:latin typeface="Aptos Narrow" panose="020B0004020202020204" pitchFamily="34" charset="0"/>
                      </a:endParaRPr>
                    </a:p>
                  </a:txBody>
                  <a:tcPr marL="8373" marR="8373" marT="83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5211478"/>
                  </a:ext>
                </a:extLst>
              </a:tr>
            </a:tbl>
          </a:graphicData>
        </a:graphic>
      </p:graphicFrame>
    </p:spTree>
    <p:extLst>
      <p:ext uri="{BB962C8B-B14F-4D97-AF65-F5344CB8AC3E}">
        <p14:creationId xmlns:p14="http://schemas.microsoft.com/office/powerpoint/2010/main" val="47520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2A1D4-7B9B-6675-E084-08BDF27B1B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9498D2-D2C0-EAB5-38C7-3A1FCEAF8740}"/>
              </a:ext>
            </a:extLst>
          </p:cNvPr>
          <p:cNvSpPr>
            <a:spLocks noGrp="1"/>
          </p:cNvSpPr>
          <p:nvPr>
            <p:ph type="ctrTitle"/>
          </p:nvPr>
        </p:nvSpPr>
        <p:spPr>
          <a:solidFill>
            <a:schemeClr val="accent2"/>
          </a:solidFill>
        </p:spPr>
        <p:txBody>
          <a:bodyPr>
            <a:normAutofit/>
          </a:bodyPr>
          <a:lstStyle/>
          <a:p>
            <a:r>
              <a:rPr lang="el-GR" b="1" dirty="0" err="1"/>
              <a:t>Πυλωνασ</a:t>
            </a:r>
            <a:r>
              <a:rPr lang="el-GR" b="1" dirty="0"/>
              <a:t> 6</a:t>
            </a:r>
            <a:r>
              <a:rPr lang="en-US" b="1" dirty="0"/>
              <a:t>: </a:t>
            </a:r>
            <a:r>
              <a:rPr lang="el-GR" b="1" dirty="0" err="1"/>
              <a:t>ενδυναμωση</a:t>
            </a:r>
            <a:r>
              <a:rPr lang="el-GR" b="1" dirty="0"/>
              <a:t> </a:t>
            </a:r>
            <a:r>
              <a:rPr lang="el-GR" b="1" dirty="0" err="1"/>
              <a:t>ανθρωπινου</a:t>
            </a:r>
            <a:r>
              <a:rPr lang="el-GR" b="1" dirty="0"/>
              <a:t> </a:t>
            </a:r>
            <a:r>
              <a:rPr lang="el-GR" b="1" dirty="0" err="1"/>
              <a:t>δυναμικου</a:t>
            </a:r>
            <a:endParaRPr lang="el-GR" b="1" dirty="0"/>
          </a:p>
        </p:txBody>
      </p:sp>
    </p:spTree>
    <p:extLst>
      <p:ext uri="{BB962C8B-B14F-4D97-AF65-F5344CB8AC3E}">
        <p14:creationId xmlns:p14="http://schemas.microsoft.com/office/powerpoint/2010/main" val="2190785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83374E-5B8D-6F6B-F600-00F890B17B98}"/>
              </a:ext>
            </a:extLst>
          </p:cNvPr>
          <p:cNvSpPr txBox="1"/>
          <p:nvPr/>
        </p:nvSpPr>
        <p:spPr>
          <a:xfrm>
            <a:off x="97537" y="1802989"/>
            <a:ext cx="6094476" cy="584775"/>
          </a:xfrm>
          <a:prstGeom prst="rect">
            <a:avLst/>
          </a:prstGeom>
          <a:noFill/>
        </p:spPr>
        <p:txBody>
          <a:bodyPr wrap="square">
            <a:spAutoFit/>
          </a:bodyPr>
          <a:lstStyle/>
          <a:p>
            <a:pPr marL="61595" marR="7366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0070C0"/>
                </a:solidFill>
                <a:effectLst/>
                <a:uLnTx/>
                <a:uFillTx/>
                <a:latin typeface="Aptos Narrow" panose="020B0004020202020204" pitchFamily="34" charset="0"/>
                <a:ea typeface="+mn-ea"/>
                <a:cs typeface="+mn-cs"/>
              </a:rPr>
              <a:t>Π6) </a:t>
            </a:r>
            <a:r>
              <a:rPr kumimoji="0" lang="en-US" sz="16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Ενδυνάμωση</a:t>
            </a:r>
            <a:r>
              <a:rPr kumimoji="0" lang="en-US" sz="16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a:ln>
                  <a:noFill/>
                </a:ln>
                <a:solidFill>
                  <a:srgbClr val="0070C0"/>
                </a:solidFill>
                <a:effectLst/>
                <a:uLnTx/>
                <a:uFillTx/>
                <a:latin typeface="Aptos Narrow" panose="020B0004020202020204" pitchFamily="34" charset="0"/>
                <a:ea typeface="+mn-ea"/>
                <a:cs typeface="+mn-cs"/>
              </a:rPr>
              <a:t>α</a:t>
            </a:r>
            <a:r>
              <a:rPr kumimoji="0" lang="en-US" sz="1600" b="1" i="0" u="none" strike="noStrike" kern="1200" cap="none" spc="0" normalizeH="0" baseline="0" noProof="0" dirty="0" err="1">
                <a:ln>
                  <a:noFill/>
                </a:ln>
                <a:solidFill>
                  <a:srgbClr val="0070C0"/>
                </a:solidFill>
                <a:effectLst/>
                <a:uLnTx/>
                <a:uFillTx/>
                <a:latin typeface="Aptos Narrow" panose="020B0004020202020204" pitchFamily="34" charset="0"/>
                <a:ea typeface="+mn-ea"/>
                <a:cs typeface="+mn-cs"/>
              </a:rPr>
              <a:t>νθρώ</a:t>
            </a:r>
            <a:r>
              <a:rPr kumimoji="0" lang="en-US" sz="1600" b="1" i="0" u="none" strike="noStrike" kern="1200" cap="none" spc="0" normalizeH="0" baseline="0" noProof="0" dirty="0">
                <a:ln>
                  <a:noFill/>
                </a:ln>
                <a:solidFill>
                  <a:srgbClr val="0070C0"/>
                </a:solidFill>
                <a:effectLst/>
                <a:uLnTx/>
                <a:uFillTx/>
                <a:latin typeface="Aptos Narrow" panose="020B0004020202020204" pitchFamily="34" charset="0"/>
                <a:ea typeface="+mn-ea"/>
                <a:cs typeface="+mn-cs"/>
              </a:rPr>
              <a:t>πινου δυναμικού</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70C0"/>
              </a:solidFill>
              <a:effectLst/>
              <a:uLnTx/>
              <a:uFillTx/>
              <a:latin typeface="Gill Sans MT"/>
              <a:ea typeface="+mn-ea"/>
              <a:cs typeface="+mn-cs"/>
            </a:endParaRPr>
          </a:p>
        </p:txBody>
      </p:sp>
      <p:graphicFrame>
        <p:nvGraphicFramePr>
          <p:cNvPr id="7" name="Table 6">
            <a:extLst>
              <a:ext uri="{FF2B5EF4-FFF2-40B4-BE49-F238E27FC236}">
                <a16:creationId xmlns:a16="http://schemas.microsoft.com/office/drawing/2014/main" id="{496E3C57-1B48-0389-A107-D3DD910B6EBF}"/>
              </a:ext>
            </a:extLst>
          </p:cNvPr>
          <p:cNvGraphicFramePr>
            <a:graphicFrameLocks noGrp="1"/>
          </p:cNvGraphicFramePr>
          <p:nvPr>
            <p:extLst>
              <p:ext uri="{D42A27DB-BD31-4B8C-83A1-F6EECF244321}">
                <p14:modId xmlns:p14="http://schemas.microsoft.com/office/powerpoint/2010/main" val="1056320481"/>
              </p:ext>
            </p:extLst>
          </p:nvPr>
        </p:nvGraphicFramePr>
        <p:xfrm>
          <a:off x="97537" y="2387764"/>
          <a:ext cx="11996926" cy="1750185"/>
        </p:xfrm>
        <a:graphic>
          <a:graphicData uri="http://schemas.openxmlformats.org/drawingml/2006/table">
            <a:tbl>
              <a:tblPr firstRow="1" firstCol="1" lastRow="1" lastCol="1" bandRow="1" bandCol="1"/>
              <a:tblGrid>
                <a:gridCol w="2996765">
                  <a:extLst>
                    <a:ext uri="{9D8B030D-6E8A-4147-A177-3AD203B41FA5}">
                      <a16:colId xmlns:a16="http://schemas.microsoft.com/office/drawing/2014/main" val="4151889861"/>
                    </a:ext>
                  </a:extLst>
                </a:gridCol>
                <a:gridCol w="4858261">
                  <a:extLst>
                    <a:ext uri="{9D8B030D-6E8A-4147-A177-3AD203B41FA5}">
                      <a16:colId xmlns:a16="http://schemas.microsoft.com/office/drawing/2014/main" val="1156997469"/>
                    </a:ext>
                  </a:extLst>
                </a:gridCol>
                <a:gridCol w="1146022">
                  <a:extLst>
                    <a:ext uri="{9D8B030D-6E8A-4147-A177-3AD203B41FA5}">
                      <a16:colId xmlns:a16="http://schemas.microsoft.com/office/drawing/2014/main" val="2005888537"/>
                    </a:ext>
                  </a:extLst>
                </a:gridCol>
                <a:gridCol w="2995878">
                  <a:extLst>
                    <a:ext uri="{9D8B030D-6E8A-4147-A177-3AD203B41FA5}">
                      <a16:colId xmlns:a16="http://schemas.microsoft.com/office/drawing/2014/main" val="1348524130"/>
                    </a:ext>
                  </a:extLst>
                </a:gridCol>
              </a:tblGrid>
              <a:tr h="226248">
                <a:tc>
                  <a:txBody>
                    <a:bodyPr/>
                    <a:lstStyle/>
                    <a:p>
                      <a:pPr marL="276225">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Πυλώνας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764540">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Τελικός στόχος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47625" marR="40005" algn="ctr">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Βαθμοί</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58495">
                        <a:spcBef>
                          <a:spcPts val="640"/>
                        </a:spcBef>
                        <a:buNone/>
                      </a:pPr>
                      <a:r>
                        <a:rPr lang="en-US" sz="1200" b="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Ενδιάμεσος στόχος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358357208"/>
                  </a:ext>
                </a:extLst>
              </a:tr>
              <a:tr h="350217">
                <a:tc>
                  <a:txBody>
                    <a:bodyPr/>
                    <a:lstStyle/>
                    <a:p>
                      <a:pPr marL="60960" marR="342900" algn="just">
                        <a:buNone/>
                      </a:pPr>
                      <a:r>
                        <a:rPr lang="en-US"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Ενδυνάμωση</a:t>
                      </a: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α</a:t>
                      </a:r>
                      <a:r>
                        <a:rPr lang="en-US" sz="1200" b="1" dirty="0" err="1">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νθρώ</a:t>
                      </a:r>
                      <a:r>
                        <a:rPr lang="en-US"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πινου δυναμικού</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0960" marR="342900" algn="just">
                        <a:buNone/>
                      </a:pPr>
                      <a:r>
                        <a:rPr lang="el-G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1595" marR="166370">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Καταγραφή στο Τοπικό Σχέδιο Δράσης της διαχειριστικής επάρκειας του Δήμου και της στρατηγικής ανάπτυξης ικανοτήτων για την</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61595">
                        <a:lnSpc>
                          <a:spcPts val="995"/>
                        </a:lnSpc>
                        <a:buNone/>
                      </a:pPr>
                      <a:r>
                        <a:rPr lang="el-GR" sz="1200" b="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επίτευξη των στόχων της Πρωτοβουλίας</a:t>
                      </a:r>
                    </a:p>
                    <a:p>
                      <a:pPr marL="61595">
                        <a:lnSpc>
                          <a:spcPts val="995"/>
                        </a:lnSpc>
                        <a:buNone/>
                      </a:pP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Για την κάλυψη του </a:t>
                      </a:r>
                      <a:r>
                        <a:rPr lang="el-GR"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προαπαιτούμενου</a:t>
                      </a: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στόχου που αφορά την καταγραφή της διαχειριστικής επάρκειας του Δήμου και της στρατηγικής ανάπτυξης ικανοτήτων για την επίτευξη των στόχων της Πρωτοβουλίας </a:t>
                      </a:r>
                      <a:r>
                        <a:rPr lang="el-GR"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GReco</a:t>
                      </a: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l-GR"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Islands</a:t>
                      </a:r>
                      <a:r>
                        <a:rPr lang="el-G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προτείνεται η υλοποίηση του μέτρου Μ1: Καταγραφή της διαχειριστικής επάρκειας του Δήμου Ηρωικής Νήσου Κάσου και εκπόνηση στρατηγικής ανάπτυξης ικανοτήτων για την υλοποίηση του Τοπικού Σχεδίου Δράσης.</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a:spcBef>
                          <a:spcPts val="55"/>
                        </a:spcBef>
                        <a:buNone/>
                      </a:pPr>
                      <a:r>
                        <a:rPr lang="el-GR"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7620" algn="ctr">
                        <a:buNone/>
                      </a:pPr>
                      <a:r>
                        <a:rPr lang="en-US" sz="120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Π</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62230" marR="169545">
                        <a:buNone/>
                      </a:pP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Καταγραφή στο Τοπικό Σχέδιο Δράσης της διαχειριστικής επάρκειας του Δήμου και της στρατηγικής ανάπτυξης ικανοτήτων για την</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2230">
                        <a:lnSpc>
                          <a:spcPts val="995"/>
                        </a:lnSpc>
                        <a:buNone/>
                      </a:pPr>
                      <a:r>
                        <a:rPr lang="el-GR" sz="12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επίτευξη των στόχων της Πρωτοβουλίας</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741749610"/>
                  </a:ext>
                </a:extLst>
              </a:tr>
            </a:tbl>
          </a:graphicData>
        </a:graphic>
      </p:graphicFrame>
      <p:sp>
        <p:nvSpPr>
          <p:cNvPr id="5" name="TextBox 4">
            <a:extLst>
              <a:ext uri="{FF2B5EF4-FFF2-40B4-BE49-F238E27FC236}">
                <a16:creationId xmlns:a16="http://schemas.microsoft.com/office/drawing/2014/main" id="{B6261AF6-C264-0D1E-9127-4D5DDED6F6D6}"/>
              </a:ext>
            </a:extLst>
          </p:cNvPr>
          <p:cNvSpPr txBox="1"/>
          <p:nvPr/>
        </p:nvSpPr>
        <p:spPr>
          <a:xfrm>
            <a:off x="0" y="84953"/>
            <a:ext cx="12192000" cy="378565"/>
          </a:xfrm>
          <a:prstGeom prst="rect">
            <a:avLst/>
          </a:prstGeom>
          <a:solidFill>
            <a:schemeClr val="tx2">
              <a:lumMod val="40000"/>
              <a:lumOff val="60000"/>
            </a:schemeClr>
          </a:solid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l-GR" b="1"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Times New Roman" panose="02020603050405020304" pitchFamily="18" charset="0"/>
              </a:rPr>
              <a:t>Προαπαιτούμενοι στόχοι</a:t>
            </a:r>
            <a:endParaRPr kumimoji="0" lang="en-US" b="1" i="0" u="none" strike="noStrike" kern="100" cap="none" spc="0" normalizeH="0" baseline="0" noProof="0" dirty="0">
              <a:ln>
                <a:noFill/>
              </a:ln>
              <a:solidFill>
                <a:schemeClr val="bg1"/>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47314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CDBD8582-C0AC-735A-8ECF-1C5A7C5B7B85}"/>
            </a:ext>
          </a:extLst>
        </p:cNvPr>
        <p:cNvGrpSpPr/>
        <p:nvPr/>
      </p:nvGrpSpPr>
      <p:grpSpPr>
        <a:xfrm>
          <a:off x="0" y="0"/>
          <a:ext cx="0" cy="0"/>
          <a:chOff x="0" y="0"/>
          <a:chExt cx="0" cy="0"/>
        </a:xfrm>
      </p:grpSpPr>
      <p:sp>
        <p:nvSpPr>
          <p:cNvPr id="109" name="Google Shape;109;p14">
            <a:extLst>
              <a:ext uri="{FF2B5EF4-FFF2-40B4-BE49-F238E27FC236}">
                <a16:creationId xmlns:a16="http://schemas.microsoft.com/office/drawing/2014/main" id="{A6847CFF-3591-CDE1-71A2-416E0897FE76}"/>
              </a:ext>
            </a:extLst>
          </p:cNvPr>
          <p:cNvSpPr txBox="1"/>
          <p:nvPr/>
        </p:nvSpPr>
        <p:spPr>
          <a:xfrm>
            <a:off x="322325" y="912725"/>
            <a:ext cx="6509400" cy="161104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7000"/>
              </a:lnSpc>
              <a:spcBef>
                <a:spcPts val="0"/>
              </a:spcBef>
              <a:spcAft>
                <a:spcPts val="0"/>
              </a:spcAft>
              <a:buClr>
                <a:srgbClr val="215E99"/>
              </a:buClr>
              <a:buSzPts val="2000"/>
              <a:buFont typeface="Arial"/>
              <a:buNone/>
              <a:tabLst/>
              <a:defRPr/>
            </a:pPr>
            <a:r>
              <a:rPr kumimoji="0" lang="el-GR" sz="2000" b="0" i="0" u="none" strike="noStrike" kern="0" cap="none" spc="0" normalizeH="0" baseline="0" noProof="0" dirty="0">
                <a:ln>
                  <a:noFill/>
                </a:ln>
                <a:solidFill>
                  <a:srgbClr val="215E99"/>
                </a:solidFill>
                <a:effectLst/>
                <a:uLnTx/>
                <a:uFillTx/>
                <a:latin typeface="Aptos" panose="020B0004020202020204" pitchFamily="34" charset="0"/>
                <a:ea typeface="Arial"/>
                <a:cs typeface="Arial"/>
                <a:sym typeface="Arial"/>
              </a:rPr>
              <a:t>Πυλώνας 6 	Ενδυνάμωση Ανθρώπινου δυναμικού</a:t>
            </a:r>
            <a:endParaRPr kumimoji="0" sz="1100" b="0" i="0" u="none" strike="noStrike" kern="0" cap="none" spc="0" normalizeH="0" baseline="0" noProof="0" dirty="0">
              <a:ln>
                <a:noFill/>
              </a:ln>
              <a:solidFill>
                <a:srgbClr val="000000"/>
              </a:solidFill>
              <a:effectLst/>
              <a:uLnTx/>
              <a:uFillTx/>
              <a:latin typeface="Aptos" panose="020B0004020202020204" pitchFamily="34" charset="0"/>
              <a:ea typeface="Arial"/>
              <a:cs typeface="Arial"/>
              <a:sym typeface="Arial"/>
            </a:endParaRPr>
          </a:p>
          <a:p>
            <a:pPr marL="0" marR="0" lvl="0" indent="0" algn="ctr" defTabSz="914400" rtl="0" eaLnBrk="1" fontAlgn="auto" latinLnBrk="0" hangingPunct="1">
              <a:lnSpc>
                <a:spcPct val="107000"/>
              </a:lnSpc>
              <a:spcBef>
                <a:spcPts val="800"/>
              </a:spcBef>
              <a:spcAft>
                <a:spcPts val="0"/>
              </a:spcAft>
              <a:buClr>
                <a:srgbClr val="000000"/>
              </a:buClr>
              <a:buSzPts val="1100"/>
              <a:buFont typeface="Arial"/>
              <a:buNone/>
              <a:tabLst/>
              <a:defRPr/>
            </a:pPr>
            <a:r>
              <a:rPr kumimoji="0" lang="el-GR" sz="1100" b="1" i="0" u="none" strike="noStrike" kern="0" cap="none" spc="0" normalizeH="0" baseline="0" noProof="0" dirty="0">
                <a:ln>
                  <a:noFill/>
                </a:ln>
                <a:solidFill>
                  <a:srgbClr val="000000"/>
                </a:solidFill>
                <a:effectLst/>
                <a:uLnTx/>
                <a:uFillTx/>
                <a:latin typeface="Aptos" panose="020B0004020202020204" pitchFamily="34" charset="0"/>
                <a:ea typeface="Arial"/>
                <a:cs typeface="Arial"/>
                <a:sym typeface="Arial"/>
              </a:rPr>
              <a:t>ΣΤΟΧΟΙ</a:t>
            </a:r>
            <a:endParaRPr kumimoji="0" sz="1100" b="0" i="0" u="none" strike="noStrike" kern="0" cap="none" spc="0" normalizeH="0" baseline="0" noProof="0" dirty="0">
              <a:ln>
                <a:noFill/>
              </a:ln>
              <a:solidFill>
                <a:srgbClr val="000000"/>
              </a:solidFill>
              <a:effectLst/>
              <a:uLnTx/>
              <a:uFillTx/>
              <a:latin typeface="Aptos" panose="020B0004020202020204" pitchFamily="34" charset="0"/>
              <a:ea typeface="Arial"/>
              <a:cs typeface="Arial"/>
              <a:sym typeface="Arial"/>
            </a:endParaRP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r>
              <a:rPr kumimoji="0" lang="el-GR" sz="1100" b="0" i="0" u="none" strike="noStrike" kern="0" cap="none" spc="0" normalizeH="0" baseline="0" noProof="0" dirty="0">
                <a:ln>
                  <a:noFill/>
                </a:ln>
                <a:solidFill>
                  <a:srgbClr val="000000"/>
                </a:solidFill>
                <a:effectLst/>
                <a:uLnTx/>
                <a:uFillTx/>
                <a:latin typeface="Aptos" panose="020B0004020202020204" pitchFamily="34" charset="0"/>
                <a:ea typeface="+mn-ea"/>
                <a:cs typeface="Arial"/>
                <a:sym typeface="Arial"/>
              </a:rPr>
              <a:t>	Επαγγελματική εκπαίδευση, κατάρτιση και </a:t>
            </a:r>
            <a:r>
              <a:rPr kumimoji="0" lang="el-GR" sz="1100" b="0" i="0" u="none" strike="noStrike" kern="0" cap="none" spc="0" normalizeH="0" baseline="0" noProof="0" dirty="0" err="1">
                <a:ln>
                  <a:noFill/>
                </a:ln>
                <a:solidFill>
                  <a:srgbClr val="000000"/>
                </a:solidFill>
                <a:effectLst/>
                <a:uLnTx/>
                <a:uFillTx/>
                <a:latin typeface="Aptos" panose="020B0004020202020204" pitchFamily="34" charset="0"/>
                <a:ea typeface="+mn-ea"/>
                <a:cs typeface="Arial"/>
                <a:sym typeface="Arial"/>
              </a:rPr>
              <a:t>επανειδίκευση</a:t>
            </a:r>
            <a:r>
              <a:rPr kumimoji="0" lang="el-GR" sz="1100" b="0" i="0" u="none" strike="noStrike" kern="0" cap="none" spc="0" normalizeH="0" baseline="0" noProof="0" dirty="0">
                <a:ln>
                  <a:noFill/>
                </a:ln>
                <a:solidFill>
                  <a:srgbClr val="000000"/>
                </a:solidFill>
                <a:effectLst/>
                <a:uLnTx/>
                <a:uFillTx/>
                <a:latin typeface="Aptos" panose="020B0004020202020204" pitchFamily="34" charset="0"/>
                <a:ea typeface="+mn-ea"/>
                <a:cs typeface="Arial"/>
                <a:sym typeface="Arial"/>
              </a:rPr>
              <a:t> στην πράσινη μετάβαση και τον ψηφιακό μετασχηματισμό </a:t>
            </a:r>
            <a:r>
              <a:rPr kumimoji="0" lang="el-GR" sz="1100" b="1" i="0" u="none" strike="noStrike" kern="0" cap="none" spc="0" normalizeH="0" baseline="0" noProof="0" dirty="0">
                <a:ln>
                  <a:noFill/>
                </a:ln>
                <a:solidFill>
                  <a:srgbClr val="000000"/>
                </a:solidFill>
                <a:effectLst/>
                <a:uLnTx/>
                <a:uFillTx/>
                <a:latin typeface="Aptos" panose="020B0004020202020204" pitchFamily="34" charset="0"/>
                <a:ea typeface="+mn-ea"/>
                <a:cs typeface="Arial"/>
                <a:sym typeface="Arial"/>
              </a:rPr>
              <a:t>(20 βαθμοί)</a:t>
            </a: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r>
              <a:rPr kumimoji="0" lang="el-GR" sz="1100" b="0" i="0" u="none" strike="noStrike" kern="0" cap="none" spc="0" normalizeH="0" baseline="0" noProof="0" dirty="0">
                <a:ln>
                  <a:noFill/>
                </a:ln>
                <a:solidFill>
                  <a:srgbClr val="000000"/>
                </a:solidFill>
                <a:effectLst/>
                <a:uLnTx/>
                <a:uFillTx/>
                <a:latin typeface="Aptos" panose="020B0004020202020204" pitchFamily="34" charset="0"/>
                <a:ea typeface="+mn-ea"/>
                <a:cs typeface="Arial"/>
                <a:sym typeface="Arial"/>
              </a:rPr>
              <a:t>	Δράσεις ενημέρωσης και ευαισθητοποίησης σχετικά με την πράσινη μετάβαση </a:t>
            </a:r>
            <a:r>
              <a:rPr kumimoji="0" lang="el-GR" sz="1100" b="1" i="0" u="none" strike="noStrike" kern="0" cap="none" spc="0" normalizeH="0" baseline="0" noProof="0" dirty="0">
                <a:ln>
                  <a:noFill/>
                </a:ln>
                <a:solidFill>
                  <a:srgbClr val="000000"/>
                </a:solidFill>
                <a:effectLst/>
                <a:uLnTx/>
                <a:uFillTx/>
                <a:latin typeface="Aptos" panose="020B0004020202020204" pitchFamily="34" charset="0"/>
                <a:ea typeface="+mn-ea"/>
                <a:cs typeface="Arial"/>
                <a:sym typeface="Arial"/>
              </a:rPr>
              <a:t>(10 βαθμοί)</a:t>
            </a:r>
          </a:p>
          <a:p>
            <a:pPr marL="342900" marR="0" lvl="0" indent="-342900" algn="just" defTabSz="914400" rtl="0" eaLnBrk="1" fontAlgn="auto" latinLnBrk="0" hangingPunct="1">
              <a:lnSpc>
                <a:spcPct val="107000"/>
              </a:lnSpc>
              <a:spcBef>
                <a:spcPts val="0"/>
              </a:spcBef>
              <a:spcAft>
                <a:spcPts val="0"/>
              </a:spcAft>
              <a:buClr>
                <a:srgbClr val="000000"/>
              </a:buClr>
              <a:buSzPts val="1100"/>
              <a:buFont typeface="Gill Sans"/>
              <a:buAutoNum type="arabicPeriod"/>
              <a:tabLst/>
              <a:defRPr/>
            </a:pPr>
            <a:endParaRPr kumimoji="0" lang="el-GR" sz="1100" b="0" i="0" u="none" strike="noStrike" kern="0" cap="none" spc="0" normalizeH="0" baseline="0" noProof="0" dirty="0">
              <a:ln>
                <a:noFill/>
              </a:ln>
              <a:solidFill>
                <a:srgbClr val="000000"/>
              </a:solidFill>
              <a:effectLst/>
              <a:uLnTx/>
              <a:uFillTx/>
              <a:latin typeface="Aptos" panose="020B0004020202020204" pitchFamily="34" charset="0"/>
              <a:ea typeface="+mn-ea"/>
              <a:cs typeface="Arial"/>
              <a:sym typeface="Arial"/>
            </a:endParaRPr>
          </a:p>
        </p:txBody>
      </p:sp>
      <p:sp>
        <p:nvSpPr>
          <p:cNvPr id="110" name="Google Shape;110;p14">
            <a:extLst>
              <a:ext uri="{FF2B5EF4-FFF2-40B4-BE49-F238E27FC236}">
                <a16:creationId xmlns:a16="http://schemas.microsoft.com/office/drawing/2014/main" id="{4E852296-9057-CF3B-4DC2-5EEFA2450905}"/>
              </a:ext>
            </a:extLst>
          </p:cNvPr>
          <p:cNvSpPr txBox="1"/>
          <p:nvPr/>
        </p:nvSpPr>
        <p:spPr>
          <a:xfrm>
            <a:off x="7984998" y="2555608"/>
            <a:ext cx="2740914" cy="7876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7000"/>
              </a:lnSpc>
              <a:spcBef>
                <a:spcPts val="0"/>
              </a:spcBef>
              <a:spcAft>
                <a:spcPts val="0"/>
              </a:spcAft>
              <a:buClr>
                <a:srgbClr val="215E99"/>
              </a:buClr>
              <a:buSzPts val="1800"/>
              <a:buFont typeface="Arial"/>
              <a:buNone/>
              <a:tabLst/>
              <a:defRPr/>
            </a:pPr>
            <a:r>
              <a:rPr kumimoji="0" lang="el-GR" sz="1800" b="0" i="0" u="none" strike="noStrike" kern="0" cap="none" spc="0" normalizeH="0" baseline="0" noProof="0" dirty="0">
                <a:ln>
                  <a:noFill/>
                </a:ln>
                <a:solidFill>
                  <a:srgbClr val="215E99"/>
                </a:solidFill>
                <a:effectLst/>
                <a:uLnTx/>
                <a:uFillTx/>
                <a:latin typeface="Arial"/>
                <a:ea typeface="Arial"/>
                <a:cs typeface="Arial"/>
                <a:sym typeface="Arial"/>
              </a:rPr>
              <a:t>Ενδιάμεσος Στόχος: 10</a:t>
            </a: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800"/>
              </a:spcBef>
              <a:spcAft>
                <a:spcPts val="0"/>
              </a:spcAft>
              <a:buClr>
                <a:srgbClr val="215E99"/>
              </a:buClr>
              <a:buSzPts val="1800"/>
              <a:buFont typeface="Arial"/>
              <a:buNone/>
              <a:tabLst/>
              <a:defRPr/>
            </a:pPr>
            <a:r>
              <a:rPr kumimoji="0" lang="el-GR" sz="1800" b="0" i="0" u="none" strike="noStrike" kern="0" cap="none" spc="0" normalizeH="0" baseline="0" noProof="0" dirty="0">
                <a:ln>
                  <a:noFill/>
                </a:ln>
                <a:solidFill>
                  <a:srgbClr val="215E99"/>
                </a:solidFill>
                <a:effectLst/>
                <a:uLnTx/>
                <a:uFillTx/>
                <a:latin typeface="Arial"/>
                <a:ea typeface="Arial"/>
                <a:cs typeface="Arial"/>
                <a:sym typeface="Arial"/>
              </a:rPr>
              <a:t>Τελικός Στόχος: 10</a:t>
            </a: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TextBox 1">
            <a:extLst>
              <a:ext uri="{FF2B5EF4-FFF2-40B4-BE49-F238E27FC236}">
                <a16:creationId xmlns:a16="http://schemas.microsoft.com/office/drawing/2014/main" id="{9C8ED926-D2E9-9088-E14D-8C0B336C946E}"/>
              </a:ext>
            </a:extLst>
          </p:cNvPr>
          <p:cNvSpPr txBox="1"/>
          <p:nvPr/>
        </p:nvSpPr>
        <p:spPr>
          <a:xfrm>
            <a:off x="0" y="276977"/>
            <a:ext cx="12192000" cy="378565"/>
          </a:xfrm>
          <a:prstGeom prst="rect">
            <a:avLst/>
          </a:prstGeom>
          <a:solidFill>
            <a:srgbClr val="4A5356">
              <a:lumMod val="40000"/>
              <a:lumOff val="60000"/>
            </a:srgbClr>
          </a:solidFill>
        </p:spPr>
        <p:txBody>
          <a:bodyPr wrap="square">
            <a:sp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l-GR" sz="1800" b="1" i="0" u="none" strike="noStrike" kern="100" cap="none" spc="0" normalizeH="0" baseline="0" noProof="0" dirty="0">
                <a:ln>
                  <a:noFill/>
                </a:ln>
                <a:solidFill>
                  <a:srgbClr val="FFFFFF"/>
                </a:solidFill>
                <a:effectLst/>
                <a:uLnTx/>
                <a:uFillTx/>
                <a:latin typeface="Aptos" panose="020B0004020202020204" pitchFamily="34" charset="0"/>
                <a:ea typeface="Aptos" panose="020B0004020202020204" pitchFamily="34" charset="0"/>
                <a:cs typeface="Times New Roman" panose="02020603050405020304" pitchFamily="18" charset="0"/>
              </a:rPr>
              <a:t>Επιλεγμένοι στόχοι</a:t>
            </a:r>
            <a:endParaRPr kumimoji="0" lang="en-US" sz="1800" b="1" i="0" u="none" strike="noStrike" kern="100" cap="none" spc="0" normalizeH="0" baseline="0" noProof="0" dirty="0">
              <a:ln>
                <a:noFill/>
              </a:ln>
              <a:solidFill>
                <a:srgbClr val="FFFFFF"/>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94370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017CD7E4-A4EB-E136-F487-9E9D8B5AEA6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41CAF85-72DC-5BC4-86B2-C97064A612F7}"/>
              </a:ext>
            </a:extLst>
          </p:cNvPr>
          <p:cNvSpPr txBox="1"/>
          <p:nvPr/>
        </p:nvSpPr>
        <p:spPr>
          <a:xfrm>
            <a:off x="221742" y="233726"/>
            <a:ext cx="609447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0070C0"/>
                </a:solidFill>
                <a:effectLst/>
                <a:uLnTx/>
                <a:uFillTx/>
                <a:latin typeface="Aptos Narrow" panose="020B0004020202020204" pitchFamily="34" charset="0"/>
                <a:ea typeface="+mn-ea"/>
                <a:cs typeface="+mn-cs"/>
              </a:rPr>
              <a:t>ΠΥΛΩΝΑΣ 6 </a:t>
            </a:r>
            <a:r>
              <a:rPr lang="el-GR" sz="1600" b="1" dirty="0">
                <a:solidFill>
                  <a:srgbClr val="0070C0"/>
                </a:solidFill>
                <a:latin typeface="Aptos Narrow" panose="020B0004020202020204" pitchFamily="34" charset="0"/>
              </a:rPr>
              <a:t>ΕΝΔΥΝΑΜΩΣΗ ΑΝΘΡΩΠΙΝΟΥ ΔΥΝΑΜΙΚΟΥ</a:t>
            </a:r>
            <a:endParaRPr kumimoji="0" lang="en-US" sz="1600" b="0" i="0" u="none" strike="noStrike" kern="1200" cap="none" spc="0" normalizeH="0" baseline="0" noProof="0" dirty="0">
              <a:ln>
                <a:noFill/>
              </a:ln>
              <a:solidFill>
                <a:srgbClr val="0070C0"/>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19547BD2-38F0-F259-96F7-7D530CD782E6}"/>
              </a:ext>
            </a:extLst>
          </p:cNvPr>
          <p:cNvSpPr txBox="1"/>
          <p:nvPr/>
        </p:nvSpPr>
        <p:spPr>
          <a:xfrm>
            <a:off x="-896112" y="675789"/>
            <a:ext cx="12006072" cy="674928"/>
          </a:xfrm>
          <a:prstGeom prst="rect">
            <a:avLst/>
          </a:prstGeom>
          <a:noFill/>
        </p:spPr>
        <p:txBody>
          <a:bodyPr wrap="square">
            <a:spAutoFit/>
          </a:bodyPr>
          <a:lstStyle/>
          <a:p>
            <a:pPr marL="1143000" lvl="2" indent="-228600" algn="just">
              <a:lnSpc>
                <a:spcPct val="107000"/>
              </a:lnSpc>
              <a:spcBef>
                <a:spcPts val="800"/>
              </a:spcBef>
              <a:spcAft>
                <a:spcPts val="400"/>
              </a:spcAft>
              <a:buFont typeface="+mj-lt"/>
              <a:buAutoNum type="arabicPeriod"/>
            </a:pPr>
            <a:r>
              <a:rPr lang="el-GR"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Ειδικός στόχος Επαγγελματική εκπαίδευση, κατάρτιση και </a:t>
            </a:r>
            <a:r>
              <a:rPr lang="el-GR" b="1" kern="100" dirty="0" err="1">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επανειδίκευση</a:t>
            </a:r>
            <a:r>
              <a:rPr lang="el-GR"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 στην πράσινη μετάβαση και τον ψηφιακό μετασχηματισμό (20 βαθμοί)</a:t>
            </a:r>
            <a:endParaRPr lang="en-US"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B0CA190-EEF0-35C6-B4DE-B47FB5C1AC01}"/>
              </a:ext>
            </a:extLst>
          </p:cNvPr>
          <p:cNvSpPr txBox="1"/>
          <p:nvPr/>
        </p:nvSpPr>
        <p:spPr>
          <a:xfrm>
            <a:off x="92964" y="1350717"/>
            <a:ext cx="12006072" cy="3489160"/>
          </a:xfrm>
          <a:prstGeom prst="rect">
            <a:avLst/>
          </a:prstGeom>
          <a:noFill/>
        </p:spPr>
        <p:txBody>
          <a:bodyPr wrap="square">
            <a:spAutoFit/>
          </a:bodyPr>
          <a:lstStyle/>
          <a:p>
            <a:pPr algn="just">
              <a:lnSpc>
                <a:spcPct val="107000"/>
              </a:lnSpc>
              <a:spcAft>
                <a:spcPts val="800"/>
              </a:spcAft>
              <a:buNone/>
            </a:pPr>
            <a:r>
              <a:rPr lang="el-GR" sz="1400" b="1"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Υποδράση</a:t>
            </a: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1: Ίδρυση και λειτουργία σχολής </a:t>
            </a:r>
            <a:r>
              <a:rPr lang="el-GR" sz="1400" b="1"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καραβομαραγκών</a:t>
            </a: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(ΚΕΚ)</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buNone/>
            </a:pP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Η </a:t>
            </a:r>
            <a:r>
              <a:rPr lang="el-GR" sz="14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υποδράση</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αφορά τη δημιουργία δομής επαγγελματικής εκπαίδευσης στην Ηρωική Νήσο Κάσο, με εξειδίκευση στην παραδοσιακή </a:t>
            </a:r>
            <a:r>
              <a:rPr lang="el-GR" sz="14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ξυλοναυπηγική</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l-GR" sz="14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καραβομαραγκών</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Περιλαμβάνει την ανάπτυξη ή διαμόρφωση κατάλληλης κτιριακής υποδομής, τον απαραίτητο εξοπλισμό, καθώς και την ανάπτυξη και υλοποίηση εκπαιδευτικών προγραμμάτων. Η σχολή στοχεύει στη διατήρηση και μεταφορά της τοπικής τεχνογνωσίας, στην ενίσχυση της απασχόλησης και στη δημιουργία νέων επαγγελματικών προοπτικών, ενώ παράλληλα συμβάλλει στην ανάδειξη της πολιτιστικής κληρονομιάς του νησιού. Η υλοποίηση πραγματοποιείται σε συνεργασία με πιστοποιημένους φορείς επαγγελματικής κατάρτισης και εξειδικευμένους </a:t>
            </a:r>
            <a:r>
              <a:rPr lang="el-GR" sz="14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εκπαιδευτές.Η</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l-GR" sz="14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υποδράση</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ενισχύει την ικανότητα απορρόφησης πόρων και τη βιώσιμη υλοποίηση των παρεμβάσεων του Σχεδίου Δράσης. Η </a:t>
            </a:r>
            <a:r>
              <a:rPr lang="el-GR" sz="14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υποδράση</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αποσκοπεί στη διατήρηση και αξιοποίηση της τοπικής τεχνογνωσίας, αντιμετωπίζοντας τον κίνδυνο απώλειας παραδοσιακών δεξιοτήτων, και συμβάλλει στη δημιουργία νέων ευκαιριών απασχόλησης και επιχειρηματικής δραστηριότητας.</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buNone/>
            </a:pPr>
            <a:r>
              <a:rPr lang="el-GR" sz="1400" b="1"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Υποδράση</a:t>
            </a:r>
            <a:r>
              <a:rPr lang="el-GR" sz="14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2: Ανάπτυξη δεξιοτήτων και ενίσχυση διοικητικής ικανότητας</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buNone/>
            </a:pP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Η </a:t>
            </a:r>
            <a:r>
              <a:rPr lang="el-GR" sz="1400" kern="1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υποδράση</a:t>
            </a: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αφορά την ανάπτυξη και υλοποίηση ολοκληρωμένων δράσεων κατάρτισης και ενδυνάμωσης της διοικητικής ικανότητας του Δήμου και των τοπικών φορέων, με στόχο την υποστήριξη της πράσινης και ψηφιακής μετάβασης της Ηρωικής Νήσου Κάσου.</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buNone/>
            </a:pP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77ECA50-10CA-74D8-D517-E3F9EAB8E5B8}"/>
              </a:ext>
            </a:extLst>
          </p:cNvPr>
          <p:cNvSpPr txBox="1"/>
          <p:nvPr/>
        </p:nvSpPr>
        <p:spPr>
          <a:xfrm>
            <a:off x="-896112" y="4650594"/>
            <a:ext cx="13088112" cy="378565"/>
          </a:xfrm>
          <a:prstGeom prst="rect">
            <a:avLst/>
          </a:prstGeom>
          <a:noFill/>
        </p:spPr>
        <p:txBody>
          <a:bodyPr wrap="square">
            <a:spAutoFit/>
          </a:bodyPr>
          <a:lstStyle/>
          <a:p>
            <a:pPr lvl="2" algn="just">
              <a:lnSpc>
                <a:spcPct val="107000"/>
              </a:lnSpc>
              <a:spcBef>
                <a:spcPts val="800"/>
              </a:spcBef>
              <a:spcAft>
                <a:spcPts val="400"/>
              </a:spcAft>
            </a:pPr>
            <a:r>
              <a:rPr lang="el-GR" b="1" kern="100" dirty="0">
                <a:solidFill>
                  <a:srgbClr val="0F4761"/>
                </a:solidFill>
                <a:latin typeface="Aptos" panose="020B0004020202020204" pitchFamily="34" charset="0"/>
                <a:ea typeface="Times New Roman" panose="02020603050405020304" pitchFamily="18" charset="0"/>
                <a:cs typeface="Times New Roman" panose="02020603050405020304" pitchFamily="18" charset="0"/>
              </a:rPr>
              <a:t>2. </a:t>
            </a:r>
            <a:r>
              <a:rPr lang="el-GR"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Ειδικός στόχος Δράσεις ενημέρωσης και ευαισθητοποίησης σχετικά με την πράσινη μετάβαση (10 βαθμοί)</a:t>
            </a:r>
            <a:endParaRPr lang="en-US"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1B28677-C6BA-449E-4494-56024B910399}"/>
              </a:ext>
            </a:extLst>
          </p:cNvPr>
          <p:cNvSpPr txBox="1"/>
          <p:nvPr/>
        </p:nvSpPr>
        <p:spPr>
          <a:xfrm>
            <a:off x="0" y="5159065"/>
            <a:ext cx="12006072" cy="1465209"/>
          </a:xfrm>
          <a:prstGeom prst="rect">
            <a:avLst/>
          </a:prstGeom>
          <a:noFill/>
        </p:spPr>
        <p:txBody>
          <a:bodyPr wrap="square">
            <a:spAutoFit/>
          </a:bodyPr>
          <a:lstStyle/>
          <a:p>
            <a:pPr algn="just">
              <a:lnSpc>
                <a:spcPct val="107000"/>
              </a:lnSpc>
              <a:spcAft>
                <a:spcPts val="800"/>
              </a:spcAft>
              <a:buNone/>
            </a:pP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Το μέτρο περιλαμβάνει την ανάπτυξη και υλοποίηση δράσεων ενημέρωσης και ευαισθητοποίησης της τοπικής κοινωνίας σχετικά με την πράσινη μετάβαση και τις αρχές της βιώσιμης ανάπτυξης. Στο πλαίσιο αυτό προβλέπονται εκστρατείες ενημέρωσης, εκπαιδευτικές δράσεις σε σχολεία, συμμετοχικές πρωτοβουλίες και δράσεις διάχυσης καλών πρακτικών, με στόχο την ενίσχυση της περιβαλλοντικής συνείδησης και την ενεργό συμμετοχή των πολιτών. Το μέτρο αποσκοπεί στην ενίσχυση της περιβαλλοντικής συνείδησης και στη διαμόρφωση κουλτούρας ενεργούς συμμετοχής των πολιτών στην πράσινη μετάβαση, αντιμετωπίζοντας την ανάγκη ευαισθητοποίησης και ενεργοποίησης της τοπικής κοινωνίας. Μέσω των δράσεων αυτών ενισχύεται η κοινωνική αποδοχή των παρεμβάσεων και η μακροχρόνια βιωσιμότητά τους. </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8329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1FB930-63C8-DEB1-EC66-58480B3FE87A}"/>
              </a:ext>
            </a:extLst>
          </p:cNvPr>
          <p:cNvSpPr txBox="1"/>
          <p:nvPr/>
        </p:nvSpPr>
        <p:spPr>
          <a:xfrm>
            <a:off x="220980" y="1589960"/>
            <a:ext cx="11750040" cy="3283976"/>
          </a:xfrm>
          <a:prstGeom prst="rect">
            <a:avLst/>
          </a:prstGeom>
          <a:noFill/>
        </p:spPr>
        <p:txBody>
          <a:bodyPr wrap="square">
            <a:spAutoFit/>
          </a:bodyPr>
          <a:lstStyle/>
          <a:p>
            <a:pPr algn="just">
              <a:lnSpc>
                <a:spcPct val="107000"/>
              </a:lnSpc>
              <a:spcAft>
                <a:spcPts val="800"/>
              </a:spcAft>
              <a:buNone/>
            </a:pPr>
            <a:r>
              <a:rPr lang="el-GR" sz="1400" kern="100" dirty="0">
                <a:effectLst/>
                <a:latin typeface="Calibri" panose="020F0502020204030204" pitchFamily="34" charset="0"/>
                <a:ea typeface="Calibri" panose="020F0502020204030204" pitchFamily="34" charset="0"/>
                <a:cs typeface="Calibri" panose="020F0502020204030204" pitchFamily="34" charset="0"/>
              </a:rPr>
              <a:t>Η στρατηγική ανάλυση των στόχων και των πιθανών παρεμβάσεων του Πυλώνα 6 «Ενδυνάμωση ανθρώπινου δυναμικού» οδήγησε στην επιλογή ενός συνόλου συμπληρωματικών μέτρων που ενισχύουν τη διοικητική και τεχνική ικανότητα του Δήμου, καθώς και τις γνώσεις και δεξιότητες της τοπικής κοινωνίας σε ζητήματα πράσινης μετάβασης και βιώσιμης ανάπτυξης.</a:t>
            </a:r>
            <a:endParaRPr lang="en-US" sz="140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buNone/>
            </a:pPr>
            <a:r>
              <a:rPr lang="el-GR"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Η καταγραφή της διαχειριστικής επάρκειας του Δήμου και η διαμόρφωση στρατηγικής ανάπτυξης ικανοτήτων (Μ1) δημιουργεί το απαραίτητο διοικητικό και οργανωτικό πλαίσιο για τον συντονισμό και την αποτελεσματική εφαρμογή του Τοπικού Σχεδίου Δράσης. Παράλληλα, τα προγράμματα επαγγελματικής εκπαίδευσης και κατάρτισης (Μ2) συμβάλλουν στην ανάπτυξη δεξιοτήτων που σχετίζονται με την πράσινη μετάβαση, τη βιώσιμη οικονομική δραστηριότητα και τον ψηφιακό μετασχηματισμό. Οι δράσεις ενημέρωσης και ευαισθητοποίησης της τοπικής κοινωνίας (Μ3) ενισχύουν την περιβαλλοντική συνείδηση των κατοίκων και προωθούν τη συμμετοχή τους στις πρωτοβουλίες βιώσιμης ανάπτυξης του νησιού.</a:t>
            </a:r>
            <a:endParaRPr lang="en-US" sz="14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buNone/>
            </a:pPr>
            <a:r>
              <a:rPr lang="el-GR" sz="1400" kern="100" dirty="0">
                <a:effectLst/>
                <a:latin typeface="Calibri" panose="020F0502020204030204" pitchFamily="34" charset="0"/>
                <a:ea typeface="Calibri" panose="020F0502020204030204" pitchFamily="34" charset="0"/>
                <a:cs typeface="Calibri" panose="020F0502020204030204" pitchFamily="34" charset="0"/>
              </a:rPr>
              <a:t>Η συνδυασμένη εφαρμογή των μέτρων αυτών συμβάλλει στην ανάπτυξη ενός ανθρώπινου δυναμικού ικανού να υποστηρίξει την υλοποίηση των παρεμβάσεων που προβλέπονται στους υπόλοιπους πυλώνες του Τοπικού Σχεδίου Δράσης, όπως η ενεργειακή μετάβαση, η προστασία του φυσικού περιβάλλοντος και η ανάπτυξη βιώσιμων μορφών τουρισμού. </a:t>
            </a:r>
            <a:r>
              <a:rPr lang="el-GR" sz="1400" b="1" kern="100" dirty="0">
                <a:effectLst/>
                <a:latin typeface="Calibri" panose="020F0502020204030204" pitchFamily="34" charset="0"/>
                <a:ea typeface="Calibri" panose="020F0502020204030204" pitchFamily="34" charset="0"/>
                <a:cs typeface="Calibri" panose="020F0502020204030204" pitchFamily="34" charset="0"/>
              </a:rPr>
              <a:t>Με βάση το σύστημα αξιολόγησης της πρωτοβουλίας </a:t>
            </a:r>
            <a:r>
              <a:rPr lang="el-GR" sz="1400" b="1" kern="100" dirty="0" err="1">
                <a:effectLst/>
                <a:latin typeface="Calibri" panose="020F0502020204030204" pitchFamily="34" charset="0"/>
                <a:ea typeface="Calibri" panose="020F0502020204030204" pitchFamily="34" charset="0"/>
                <a:cs typeface="Calibri" panose="020F0502020204030204" pitchFamily="34" charset="0"/>
              </a:rPr>
              <a:t>GReco</a:t>
            </a:r>
            <a:r>
              <a:rPr lang="el-GR" sz="1400" b="1" kern="100" dirty="0">
                <a:effectLst/>
                <a:latin typeface="Calibri" panose="020F0502020204030204" pitchFamily="34" charset="0"/>
                <a:ea typeface="Calibri" panose="020F0502020204030204" pitchFamily="34" charset="0"/>
                <a:cs typeface="Calibri" panose="020F0502020204030204" pitchFamily="34" charset="0"/>
              </a:rPr>
              <a:t> </a:t>
            </a:r>
            <a:r>
              <a:rPr lang="el-GR" sz="1400" b="1" kern="100" dirty="0" err="1">
                <a:effectLst/>
                <a:latin typeface="Calibri" panose="020F0502020204030204" pitchFamily="34" charset="0"/>
                <a:ea typeface="Calibri" panose="020F0502020204030204" pitchFamily="34" charset="0"/>
                <a:cs typeface="Calibri" panose="020F0502020204030204" pitchFamily="34" charset="0"/>
              </a:rPr>
              <a:t>Islands</a:t>
            </a:r>
            <a:r>
              <a:rPr lang="el-GR" sz="1400" b="1" kern="100" dirty="0">
                <a:effectLst/>
                <a:latin typeface="Calibri" panose="020F0502020204030204" pitchFamily="34" charset="0"/>
                <a:ea typeface="Calibri" panose="020F0502020204030204" pitchFamily="34" charset="0"/>
                <a:cs typeface="Calibri" panose="020F0502020204030204" pitchFamily="34" charset="0"/>
              </a:rPr>
              <a:t>, η υλοποίηση των επιλεγμένων μη </a:t>
            </a:r>
            <a:r>
              <a:rPr lang="el-GR" sz="1400" b="1" kern="100" dirty="0" err="1">
                <a:effectLst/>
                <a:latin typeface="Calibri" panose="020F0502020204030204" pitchFamily="34" charset="0"/>
                <a:ea typeface="Calibri" panose="020F0502020204030204" pitchFamily="34" charset="0"/>
                <a:cs typeface="Calibri" panose="020F0502020204030204" pitchFamily="34" charset="0"/>
              </a:rPr>
              <a:t>προαπαιτούμενων</a:t>
            </a:r>
            <a:r>
              <a:rPr lang="el-GR" sz="1400" b="1" kern="100" dirty="0">
                <a:effectLst/>
                <a:latin typeface="Calibri" panose="020F0502020204030204" pitchFamily="34" charset="0"/>
                <a:ea typeface="Calibri" panose="020F0502020204030204" pitchFamily="34" charset="0"/>
                <a:cs typeface="Calibri" panose="020F0502020204030204" pitchFamily="34" charset="0"/>
              </a:rPr>
              <a:t> στόχων αποδίδει συνολικά 30 βαθμούς στον Πυλώνα 6, υπερκαλύπτοντας το ελάχιστο απαιτούμενο όριο των 10 βαθμών για τον συγκεκριμένο πυλώνα.</a:t>
            </a:r>
            <a:endParaRPr lang="en-US" sz="1400" b="1"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910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167E16-09A8-F46D-2619-88F8C040664A}"/>
              </a:ext>
            </a:extLst>
          </p:cNvPr>
          <p:cNvSpPr txBox="1"/>
          <p:nvPr/>
        </p:nvSpPr>
        <p:spPr>
          <a:xfrm>
            <a:off x="146304" y="2247811"/>
            <a:ext cx="11667744" cy="2458302"/>
          </a:xfrm>
          <a:prstGeom prst="rect">
            <a:avLst/>
          </a:prstGeom>
          <a:noFill/>
        </p:spPr>
        <p:txBody>
          <a:bodyPr wrap="square">
            <a:spAutoFit/>
          </a:bodyPr>
          <a:lstStyle/>
          <a:p>
            <a:pPr algn="just">
              <a:lnSpc>
                <a:spcPct val="107000"/>
              </a:lnSpc>
              <a:spcAft>
                <a:spcPts val="800"/>
              </a:spcAft>
              <a:buNone/>
            </a:pPr>
            <a:r>
              <a:rPr lang="el-GR" sz="1400" kern="100" dirty="0">
                <a:effectLst/>
                <a:latin typeface="Aptos" panose="020B0004020202020204" pitchFamily="34" charset="0"/>
                <a:ea typeface="Aptos" panose="020B0004020202020204" pitchFamily="34" charset="0"/>
                <a:cs typeface="Times New Roman" panose="02020603050405020304" pitchFamily="18" charset="0"/>
              </a:rPr>
              <a:t>Οι προτεινόμενες παρεμβάσεις του Τοπικού Σχεδίου Δράσης δύναται να χρηματοδοτηθούν από συνδυασμό εθνικών και ευρωπαϊκών πόρων, αξιοποιώντας το διαθέσιμο πλαίσιο χρηματοδότησης της περιόδου 2021–2027. Η επιλογή των κατάλληλων χρηματοδοτικών εργαλείων βασίζεται στη φύση, το αντικείμενο και το επίπεδο ωριμότητας κάθε δράσης, καθώς και στη συμβατότητά της με τις προτεραιότητες των επιμέρους προγραμμάτων.</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el-GR" sz="1600" kern="100" dirty="0">
                <a:effectLst/>
                <a:latin typeface="Aptos" panose="020B0004020202020204" pitchFamily="34" charset="0"/>
                <a:ea typeface="Aptos" panose="020B0004020202020204" pitchFamily="34" charset="0"/>
                <a:cs typeface="Times New Roman" panose="02020603050405020304" pitchFamily="18" charset="0"/>
              </a:rPr>
              <a:t>Βασικές δυνητικές πηγές χρηματοδότησης αποτελούν </a:t>
            </a:r>
            <a:r>
              <a:rPr lang="el-GR" sz="1600" b="1" kern="100" dirty="0">
                <a:effectLst/>
                <a:latin typeface="Aptos" panose="020B0004020202020204" pitchFamily="34" charset="0"/>
                <a:ea typeface="Aptos" panose="020B0004020202020204" pitchFamily="34" charset="0"/>
                <a:cs typeface="Times New Roman" panose="02020603050405020304" pitchFamily="18" charset="0"/>
              </a:rPr>
              <a:t>το Πρόγραμμα «Περιβάλλον και Κλιματική Αλλαγή» (ΠΕΚΑ) του ΕΣΠΑ 2021–2027, το οποίο υποστηρίζει δράσεις περιβαλλοντικής προστασίας, διαχείρισης φυσικών πόρων και προσαρμογής στην κλιματική αλλαγή, το Ταμείο Δίκαιης Αναπτυξιακής Μετάβασης, το οποίο χρηματοδοτεί παρεμβάσεις που ενισχύουν την ανθεκτικότητα και τη βιώσιμη ανάπτυξη των τοπικών οικονομιών, καθώς και το Περιφερειακό Επιχειρησιακό Πρόγραμμα Νοτίου Αιγαίου, </a:t>
            </a:r>
            <a:r>
              <a:rPr lang="el-GR" sz="1600" kern="100" dirty="0">
                <a:effectLst/>
                <a:latin typeface="Aptos" panose="020B0004020202020204" pitchFamily="34" charset="0"/>
                <a:ea typeface="Aptos" panose="020B0004020202020204" pitchFamily="34" charset="0"/>
                <a:cs typeface="Times New Roman" panose="02020603050405020304" pitchFamily="18" charset="0"/>
              </a:rPr>
              <a:t>το οποίο καλύπτει ένα ευρύ φάσμα δράσεων τοπικής ανάπτυξης, υποδομών και ενίσχυσης του ανθρώπινου δυναμικού.</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29315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D5EB77-2CE0-5440-AFCD-0450C7B551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0384" y="4694237"/>
            <a:ext cx="7897982" cy="2017459"/>
          </a:xfrm>
          <a:prstGeom prst="rect">
            <a:avLst/>
          </a:prstGeom>
          <a:noFill/>
          <a:ln>
            <a:noFill/>
          </a:ln>
        </p:spPr>
      </p:pic>
      <p:sp>
        <p:nvSpPr>
          <p:cNvPr id="4" name="TextBox 3">
            <a:extLst>
              <a:ext uri="{FF2B5EF4-FFF2-40B4-BE49-F238E27FC236}">
                <a16:creationId xmlns:a16="http://schemas.microsoft.com/office/drawing/2014/main" id="{1BD7498F-120F-8A47-F84F-31379F77B59B}"/>
              </a:ext>
            </a:extLst>
          </p:cNvPr>
          <p:cNvSpPr txBox="1"/>
          <p:nvPr/>
        </p:nvSpPr>
        <p:spPr>
          <a:xfrm>
            <a:off x="486918" y="235193"/>
            <a:ext cx="11218164" cy="4343177"/>
          </a:xfrm>
          <a:prstGeom prst="rect">
            <a:avLst/>
          </a:prstGeom>
          <a:noFill/>
        </p:spPr>
        <p:txBody>
          <a:bodyPr wrap="square">
            <a:spAutoFit/>
          </a:bodyPr>
          <a:lstStyle/>
          <a:p>
            <a:pPr algn="just">
              <a:lnSpc>
                <a:spcPct val="107000"/>
              </a:lnSpc>
              <a:spcAft>
                <a:spcPts val="800"/>
              </a:spcAft>
              <a:buNone/>
            </a:pPr>
            <a:r>
              <a:rPr lang="el-GR" sz="1600" kern="100" dirty="0">
                <a:effectLst/>
                <a:latin typeface="Aptos" panose="020B0004020202020204" pitchFamily="34" charset="0"/>
                <a:ea typeface="Aptos" panose="020B0004020202020204" pitchFamily="34" charset="0"/>
                <a:cs typeface="Times New Roman" panose="02020603050405020304" pitchFamily="18" charset="0"/>
              </a:rPr>
              <a:t>Το παρακάτω χρονοδιάγραμμα παρουσιάζει τη χρονική κατανομή των εργασιών και των παραδοτέων του Τοπικού Σχεδίου Δράσης (ΤΣΔ) ανά μήνα, για την περίοδο Νοέμβριος 2025 - Απρίλιος 2026. Η οργάνωση είναι κλιμακωτή και με επικάλυψη εργασιών, ώστε τα αποτελέσματα κάθε παραδοτέου να τροφοδοτούν άμεσα το επόμενο και να ενσωματώνονται σταδιακά στη σύνθεση του τελικού ΤΣΔ.</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l-GR" sz="1600" b="1" kern="100" dirty="0">
                <a:effectLst/>
                <a:latin typeface="Aptos" panose="020B0004020202020204" pitchFamily="34" charset="0"/>
                <a:ea typeface="Aptos" panose="020B0004020202020204" pitchFamily="34" charset="0"/>
                <a:cs typeface="Times New Roman" panose="02020603050405020304" pitchFamily="18" charset="0"/>
              </a:rPr>
              <a:t>Νοέμβριος - Δεκέμβριος 2025:</a:t>
            </a:r>
            <a:r>
              <a:rPr lang="el-GR" sz="1600" kern="100" dirty="0">
                <a:effectLst/>
                <a:latin typeface="Aptos" panose="020B0004020202020204" pitchFamily="34" charset="0"/>
                <a:ea typeface="Aptos" panose="020B0004020202020204" pitchFamily="34" charset="0"/>
                <a:cs typeface="Times New Roman" panose="02020603050405020304" pitchFamily="18" charset="0"/>
              </a:rPr>
              <a:t> Υλοποιούνται οι εργασίες εκκίνησης, συγκέντρωσης/οργάνωσης δεδομένων και οριστικοποίησης της μεθοδολογίας, που οδηγούν στην υποβολή του Π1 (Εναρκτήρια Έκθεση). Παράλληλα σχεδιάζεται και τεκμηριώνεται το πλαίσιο συμμετοχικής διαδικασίας, με στόχο την υποβολή του Π2 (Σχέδιο Εμπλοκής Πολιτών και Ενδιαφερόμενων Μερών) εντός της ίδιας περιόδου.</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l-GR" sz="1600" b="1" kern="100" dirty="0">
                <a:effectLst/>
                <a:latin typeface="Aptos" panose="020B0004020202020204" pitchFamily="34" charset="0"/>
                <a:ea typeface="Aptos" panose="020B0004020202020204" pitchFamily="34" charset="0"/>
                <a:cs typeface="Times New Roman" panose="02020603050405020304" pitchFamily="18" charset="0"/>
              </a:rPr>
              <a:t>Δεκέμβριος 2025 - Φεβρουάριος 2026:</a:t>
            </a:r>
            <a:r>
              <a:rPr lang="el-GR" sz="1600" kern="100" dirty="0">
                <a:effectLst/>
                <a:latin typeface="Aptos" panose="020B0004020202020204" pitchFamily="34" charset="0"/>
                <a:ea typeface="Aptos" panose="020B0004020202020204" pitchFamily="34" charset="0"/>
                <a:cs typeface="Times New Roman" panose="02020603050405020304" pitchFamily="18" charset="0"/>
              </a:rPr>
              <a:t> Εκπονείται η στρατηγική ανάλυση εναλλακτικών επιλογών και η τεκμηριωμένη αξιολόγηση/ιεράρχηση δράσεων, με αποτέλεσμα την υποβολή του Π3 (Έκθεση Στρατηγικής Ανάλυσης Εναλλακτικών Επιλογών).</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l-GR" sz="1600" b="1" kern="100" dirty="0">
                <a:effectLst/>
                <a:latin typeface="Aptos" panose="020B0004020202020204" pitchFamily="34" charset="0"/>
                <a:ea typeface="Aptos" panose="020B0004020202020204" pitchFamily="34" charset="0"/>
                <a:cs typeface="Times New Roman" panose="02020603050405020304" pitchFamily="18" charset="0"/>
              </a:rPr>
              <a:t>Δεκέμβριος 2025 - Απρίλιος 2026:</a:t>
            </a:r>
            <a:r>
              <a:rPr lang="el-GR" sz="1600" kern="100" dirty="0">
                <a:effectLst/>
                <a:latin typeface="Aptos" panose="020B0004020202020204" pitchFamily="34" charset="0"/>
                <a:ea typeface="Aptos" panose="020B0004020202020204" pitchFamily="34" charset="0"/>
                <a:cs typeface="Times New Roman" panose="02020603050405020304" pitchFamily="18" charset="0"/>
              </a:rPr>
              <a:t> Αναπτύσσεται προοδευτικά και συντίθεται το Π4 (Έκθεση Τοπικού Σχεδίου Δράσης Ηρωικής Νήσου Κάσου). Η εκπόνησή του ξεκινά νωρίς (από τον Δεκέμβριο) ώστε να “χτίζεται” σταδιακά με βάση τα ευρήματα του Π1, τις εισροές της συμμετοχικής διαδικασίας (Π2) και τα αποτελέσματα της στρατηγικής ανάλυσης/ιεράρχησης (Π3), καταλήγοντας στην τελική οριστικοποίηση και υποβολή του τον Απρίλιο 2026.</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98954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6A095-2846-EE39-0089-3F87D1838F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BFE1C-76B0-AF61-7376-A42605984D42}"/>
              </a:ext>
            </a:extLst>
          </p:cNvPr>
          <p:cNvSpPr>
            <a:spLocks noGrp="1"/>
          </p:cNvSpPr>
          <p:nvPr>
            <p:ph type="ctrTitle"/>
          </p:nvPr>
        </p:nvSpPr>
        <p:spPr>
          <a:solidFill>
            <a:schemeClr val="accent2"/>
          </a:solidFill>
        </p:spPr>
        <p:txBody>
          <a:bodyPr/>
          <a:lstStyle/>
          <a:p>
            <a:r>
              <a:rPr lang="el-GR" b="1" dirty="0" err="1"/>
              <a:t>διαβουλευση</a:t>
            </a:r>
            <a:endParaRPr lang="el-GR" b="1" dirty="0"/>
          </a:p>
        </p:txBody>
      </p:sp>
    </p:spTree>
    <p:extLst>
      <p:ext uri="{BB962C8B-B14F-4D97-AF65-F5344CB8AC3E}">
        <p14:creationId xmlns:p14="http://schemas.microsoft.com/office/powerpoint/2010/main" val="401308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EE0F22-AA7A-F91A-A7E2-6383C5F9DFB8}"/>
              </a:ext>
            </a:extLst>
          </p:cNvPr>
          <p:cNvSpPr txBox="1"/>
          <p:nvPr/>
        </p:nvSpPr>
        <p:spPr>
          <a:xfrm>
            <a:off x="-347472" y="102751"/>
            <a:ext cx="12106656" cy="610295"/>
          </a:xfrm>
          <a:prstGeom prst="rect">
            <a:avLst/>
          </a:prstGeom>
          <a:noFill/>
        </p:spPr>
        <p:txBody>
          <a:bodyPr wrap="square">
            <a:spAutoFit/>
          </a:bodyPr>
          <a:lstStyle/>
          <a:p>
            <a:pPr lvl="1" algn="ctr">
              <a:lnSpc>
                <a:spcPct val="107000"/>
              </a:lnSpc>
              <a:spcBef>
                <a:spcPts val="800"/>
              </a:spcBef>
              <a:spcAft>
                <a:spcPts val="400"/>
              </a:spcAft>
            </a:pPr>
            <a:r>
              <a:rPr lang="el-GR"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Διαδικτυακή Συνάντηση και διαβούλευση με εκπροσώπους όλων των πολιτιστικών, περιβαλλοντικών και παραγωγικών φορέων του νησιού και την τοπική αυτοδιοίκηση</a:t>
            </a:r>
            <a:endPar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13D1D14-8F2D-BD23-5575-E1F727CA5757}"/>
              </a:ext>
            </a:extLst>
          </p:cNvPr>
          <p:cNvSpPr txBox="1"/>
          <p:nvPr/>
        </p:nvSpPr>
        <p:spPr>
          <a:xfrm>
            <a:off x="336042" y="1747193"/>
            <a:ext cx="6268212" cy="3363613"/>
          </a:xfrm>
          <a:prstGeom prst="rect">
            <a:avLst/>
          </a:prstGeom>
          <a:noFill/>
        </p:spPr>
        <p:txBody>
          <a:bodyPr wrap="square">
            <a:spAutoFit/>
          </a:bodyPr>
          <a:lstStyle/>
          <a:p>
            <a:pPr algn="just">
              <a:lnSpc>
                <a:spcPct val="107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T</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ην </a:t>
            </a:r>
            <a:r>
              <a:rPr lang="el-GR" sz="1400" b="1" kern="100" dirty="0">
                <a:effectLst/>
                <a:latin typeface="Aptos" panose="020B0004020202020204" pitchFamily="34" charset="0"/>
                <a:ea typeface="Aptos" panose="020B0004020202020204" pitchFamily="34" charset="0"/>
                <a:cs typeface="Times New Roman" panose="02020603050405020304" pitchFamily="18" charset="0"/>
              </a:rPr>
              <a:t>Τετάρτη, 25 Φεβρουαρίου 2025 11.00-13.00</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,ο Δήμαρχος Ηρωικής Νήσου Κάσου κ. Μιχάλης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Ερωτόκριτος</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από κοινού με τον εκπρόσωπο της εταιρείας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Energy Project</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κ. Βασίλη Βασιλειάδη, ΝΜΜ, ανάδοχο του έργου εκπόνησης του Τοπικού Σχεδίου Δράσης για την ένταξη της ΗΝ Κάσου στο δίκτυο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GR eco islands</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διοργάνωσε διαδικτυακή συζήτηση σχετικά με τη στρατηγική και τις δράσεις που περιλαμβάνονται στην πρωτοβουλία. Εισηγητές θα είναι η επιστημονική ομάδα σύνταξης του ΤΣΔ:</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B</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Βασιλειάδης, ΝΜΜ,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Energy Project</a:t>
            </a:r>
          </a:p>
          <a:p>
            <a:pPr algn="just">
              <a:lnSpc>
                <a:spcPct val="107000"/>
              </a:lnSpc>
              <a:spcAft>
                <a:spcPts val="800"/>
              </a:spcAft>
              <a:buNone/>
            </a:pPr>
            <a:r>
              <a:rPr lang="el-GR" sz="1400" kern="100" dirty="0">
                <a:effectLst/>
                <a:latin typeface="Aptos" panose="020B0004020202020204" pitchFamily="34" charset="0"/>
                <a:ea typeface="Aptos" panose="020B0004020202020204" pitchFamily="34" charset="0"/>
                <a:cs typeface="Times New Roman" panose="02020603050405020304" pitchFamily="18" charset="0"/>
              </a:rPr>
              <a:t>Α.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Μοροπούλου</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Ομ</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Καθ</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ΕΜΠ, Α’ Αντιπρόεδρος ΤΕΕ</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el-GR" sz="1400" kern="100" dirty="0">
                <a:effectLst/>
                <a:latin typeface="Aptos" panose="020B0004020202020204" pitchFamily="34" charset="0"/>
                <a:ea typeface="Aptos" panose="020B0004020202020204" pitchFamily="34" charset="0"/>
                <a:cs typeface="Times New Roman" panose="02020603050405020304" pitchFamily="18" charset="0"/>
              </a:rPr>
              <a:t>Α.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Δουλάμης</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Καθηγητής ΕΜΠ</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el-GR" sz="1400" kern="100" dirty="0">
                <a:effectLst/>
                <a:latin typeface="Aptos" panose="020B0004020202020204" pitchFamily="34" charset="0"/>
                <a:ea typeface="Aptos" panose="020B0004020202020204" pitchFamily="34" charset="0"/>
                <a:cs typeface="Times New Roman" panose="02020603050405020304" pitchFamily="18" charset="0"/>
              </a:rPr>
              <a:t>Σ.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Μαλαμής</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Καθηγητής ΕΜΠ</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el-GR" sz="1400" kern="100" dirty="0">
                <a:effectLst/>
                <a:latin typeface="Aptos" panose="020B0004020202020204" pitchFamily="34" charset="0"/>
                <a:ea typeface="Aptos" panose="020B0004020202020204" pitchFamily="34" charset="0"/>
                <a:cs typeface="Times New Roman" panose="02020603050405020304" pitchFamily="18" charset="0"/>
              </a:rPr>
              <a:t>Και οι ερευνητές ΕΜΠ: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A</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Βυθούλκα</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Ι. Μικρού, Σ. Ρουμελιώτης</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91C86B8F-4968-3367-D862-271264F6BC45}"/>
              </a:ext>
            </a:extLst>
          </p:cNvPr>
          <p:cNvPicPr>
            <a:picLocks noChangeAspect="1"/>
          </p:cNvPicPr>
          <p:nvPr/>
        </p:nvPicPr>
        <p:blipFill>
          <a:blip r:embed="rId2"/>
          <a:stretch>
            <a:fillRect/>
          </a:stretch>
        </p:blipFill>
        <p:spPr>
          <a:xfrm>
            <a:off x="6604254" y="818388"/>
            <a:ext cx="5486400" cy="3154680"/>
          </a:xfrm>
          <a:prstGeom prst="rect">
            <a:avLst/>
          </a:prstGeom>
        </p:spPr>
      </p:pic>
      <p:pic>
        <p:nvPicPr>
          <p:cNvPr id="10" name="Picture 9">
            <a:extLst>
              <a:ext uri="{FF2B5EF4-FFF2-40B4-BE49-F238E27FC236}">
                <a16:creationId xmlns:a16="http://schemas.microsoft.com/office/drawing/2014/main" id="{CD591B71-CC02-8AD0-7004-DA11212D0397}"/>
              </a:ext>
            </a:extLst>
          </p:cNvPr>
          <p:cNvPicPr>
            <a:picLocks noChangeAspect="1"/>
          </p:cNvPicPr>
          <p:nvPr/>
        </p:nvPicPr>
        <p:blipFill>
          <a:blip r:embed="rId3"/>
          <a:stretch>
            <a:fillRect/>
          </a:stretch>
        </p:blipFill>
        <p:spPr>
          <a:xfrm>
            <a:off x="6604254" y="3973068"/>
            <a:ext cx="5486400" cy="3075305"/>
          </a:xfrm>
          <a:prstGeom prst="rect">
            <a:avLst/>
          </a:prstGeom>
        </p:spPr>
      </p:pic>
    </p:spTree>
    <p:extLst>
      <p:ext uri="{BB962C8B-B14F-4D97-AF65-F5344CB8AC3E}">
        <p14:creationId xmlns:p14="http://schemas.microsoft.com/office/powerpoint/2010/main" val="273645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B2DD15-4611-D970-883E-9A03E7D71DD6}"/>
              </a:ext>
            </a:extLst>
          </p:cNvPr>
          <p:cNvSpPr txBox="1"/>
          <p:nvPr/>
        </p:nvSpPr>
        <p:spPr>
          <a:xfrm>
            <a:off x="3641598" y="97328"/>
            <a:ext cx="6094476" cy="346826"/>
          </a:xfrm>
          <a:prstGeom prst="rect">
            <a:avLst/>
          </a:prstGeom>
          <a:noFill/>
        </p:spPr>
        <p:txBody>
          <a:bodyPr wrap="square">
            <a:spAutoFit/>
          </a:bodyPr>
          <a:lstStyle/>
          <a:p>
            <a:pPr lvl="1" algn="just">
              <a:lnSpc>
                <a:spcPct val="107000"/>
              </a:lnSpc>
              <a:spcBef>
                <a:spcPts val="800"/>
              </a:spcBef>
              <a:spcAft>
                <a:spcPts val="400"/>
              </a:spcAft>
            </a:pPr>
            <a:r>
              <a:rPr lang="el-GR"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Διαβούλευση με τους μαθητές της Κάσου</a:t>
            </a:r>
            <a:endPar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2401E9B-7484-1B67-0A64-B0CF99EA4B0D}"/>
              </a:ext>
            </a:extLst>
          </p:cNvPr>
          <p:cNvSpPr txBox="1"/>
          <p:nvPr/>
        </p:nvSpPr>
        <p:spPr>
          <a:xfrm>
            <a:off x="621030" y="1179255"/>
            <a:ext cx="5474970" cy="4080476"/>
          </a:xfrm>
          <a:prstGeom prst="rect">
            <a:avLst/>
          </a:prstGeom>
          <a:noFill/>
        </p:spPr>
        <p:txBody>
          <a:bodyPr wrap="square">
            <a:spAutoFit/>
          </a:bodyPr>
          <a:lstStyle/>
          <a:p>
            <a:pPr algn="just">
              <a:lnSpc>
                <a:spcPct val="107000"/>
              </a:lnSpc>
              <a:spcAft>
                <a:spcPts val="800"/>
              </a:spcAft>
              <a:buNone/>
            </a:pPr>
            <a:r>
              <a:rPr lang="el-GR" sz="1400" kern="100" dirty="0">
                <a:effectLst/>
                <a:latin typeface="Aptos" panose="020B0004020202020204" pitchFamily="34" charset="0"/>
                <a:ea typeface="Aptos" panose="020B0004020202020204" pitchFamily="34" charset="0"/>
                <a:cs typeface="Times New Roman" panose="02020603050405020304" pitchFamily="18" charset="0"/>
              </a:rPr>
              <a:t>Στο πλαίσιο της δράσης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Researchers</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at</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School» της Βραδιάς του Ερευνητή, πραγματοποιήθηκε </a:t>
            </a:r>
            <a:r>
              <a:rPr lang="el-GR" sz="1400" b="1" kern="100" dirty="0">
                <a:effectLst/>
                <a:latin typeface="Aptos" panose="020B0004020202020204" pitchFamily="34" charset="0"/>
                <a:ea typeface="Aptos" panose="020B0004020202020204" pitchFamily="34" charset="0"/>
                <a:cs typeface="Times New Roman" panose="02020603050405020304" pitchFamily="18" charset="0"/>
              </a:rPr>
              <a:t>τη Δευτέρα 2/3/2026 και ώρα 11:50  </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παρουσίαση προς τους μαθητές του Γυμνασίου Κάσου.</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el-GR" sz="1400" kern="100" dirty="0">
                <a:effectLst/>
                <a:latin typeface="Aptos" panose="020B0004020202020204" pitchFamily="34" charset="0"/>
                <a:ea typeface="Aptos" panose="020B0004020202020204" pitchFamily="34" charset="0"/>
                <a:cs typeface="Times New Roman" panose="02020603050405020304" pitchFamily="18" charset="0"/>
              </a:rPr>
              <a:t>Συμμετείχαν οι ερευνητές/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εμπειρογνώμωνες</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του ΤΣΔ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GR eco islands </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για την ΗΝ Κάσο:</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l-GR" sz="1400" kern="100" dirty="0">
                <a:effectLst/>
                <a:latin typeface="Aptos" panose="020B0004020202020204" pitchFamily="34" charset="0"/>
                <a:ea typeface="Aptos" panose="020B0004020202020204" pitchFamily="34" charset="0"/>
                <a:cs typeface="Times New Roman" panose="02020603050405020304" pitchFamily="18" charset="0"/>
              </a:rPr>
              <a:t>Αντωνία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Μοροπούλου</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Ομότιμη Καθηγήτρια Εθνικού Μετσόβιου Πολυτεχνείου</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l-GR" sz="1400" kern="100" dirty="0">
                <a:effectLst/>
                <a:latin typeface="Aptos" panose="020B0004020202020204" pitchFamily="34" charset="0"/>
                <a:ea typeface="Aptos" panose="020B0004020202020204" pitchFamily="34" charset="0"/>
                <a:cs typeface="Times New Roman" panose="02020603050405020304" pitchFamily="18" charset="0"/>
              </a:rPr>
              <a:t>Αναστάσιος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Δουλάμης</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Καθηγητής Εθνικού Μετσόβιου Πολυτεχνείου</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l-GR" sz="1400" kern="100" dirty="0">
                <a:effectLst/>
                <a:latin typeface="Aptos" panose="020B0004020202020204" pitchFamily="34" charset="0"/>
                <a:ea typeface="Aptos" panose="020B0004020202020204" pitchFamily="34" charset="0"/>
                <a:cs typeface="Times New Roman" panose="02020603050405020304" pitchFamily="18" charset="0"/>
              </a:rPr>
              <a:t>Βασίλειος Βασιλειάδης, Ναυπηγός, Πρόεδρος Πανελληνίου Συλλόγου Ναυπηγείων – Ταρσανάδων</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el-GR" sz="1400" kern="100" dirty="0">
                <a:effectLst/>
                <a:latin typeface="Aptos" panose="020B0004020202020204" pitchFamily="34" charset="0"/>
                <a:ea typeface="Aptos" panose="020B0004020202020204" pitchFamily="34" charset="0"/>
                <a:cs typeface="Times New Roman" panose="02020603050405020304" pitchFamily="18" charset="0"/>
              </a:rPr>
              <a:t>Οι ερευνητές παρουσίασαν και συζήτησαν με τους μα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θητέςτο</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Σχέδιο Δράσης του Δήμου Ηρωικής Νήσου Κάσου για την πρωτοβουλία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GReco</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Islands</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Επικεντρώθηκαν στους τρεις κεντρικούς πυλώνες του σχεδιασμού: την Ψηφιακή Μετάβαση, τη Βιώσιμη Διαχείριση Πόρων και Περιβάλλοντος, καθώς και την Ενέργεια.</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FA93667-7E14-9552-1CD3-6E9C8D1C097C}"/>
              </a:ext>
            </a:extLst>
          </p:cNvPr>
          <p:cNvPicPr>
            <a:picLocks noChangeAspect="1"/>
          </p:cNvPicPr>
          <p:nvPr/>
        </p:nvPicPr>
        <p:blipFill>
          <a:blip r:embed="rId2"/>
          <a:stretch>
            <a:fillRect/>
          </a:stretch>
        </p:blipFill>
        <p:spPr>
          <a:xfrm>
            <a:off x="6397752" y="1179255"/>
            <a:ext cx="5486400" cy="3093720"/>
          </a:xfrm>
          <a:prstGeom prst="rect">
            <a:avLst/>
          </a:prstGeom>
        </p:spPr>
      </p:pic>
      <p:sp>
        <p:nvSpPr>
          <p:cNvPr id="8" name="TextBox 7">
            <a:extLst>
              <a:ext uri="{FF2B5EF4-FFF2-40B4-BE49-F238E27FC236}">
                <a16:creationId xmlns:a16="http://schemas.microsoft.com/office/drawing/2014/main" id="{9625E731-7932-89C9-08F3-A2BEE9AA5934}"/>
              </a:ext>
            </a:extLst>
          </p:cNvPr>
          <p:cNvSpPr txBox="1"/>
          <p:nvPr/>
        </p:nvSpPr>
        <p:spPr>
          <a:xfrm>
            <a:off x="6397752" y="4673256"/>
            <a:ext cx="5364480" cy="1172950"/>
          </a:xfrm>
          <a:prstGeom prst="rect">
            <a:avLst/>
          </a:prstGeom>
          <a:noFill/>
        </p:spPr>
        <p:txBody>
          <a:bodyPr wrap="square">
            <a:spAutoFit/>
          </a:bodyPr>
          <a:lstStyle/>
          <a:p>
            <a:pPr algn="just">
              <a:lnSpc>
                <a:spcPct val="107000"/>
              </a:lnSpc>
              <a:spcAft>
                <a:spcPts val="800"/>
              </a:spcAft>
              <a:buNone/>
            </a:pPr>
            <a:r>
              <a:rPr lang="el-GR" sz="1100" i="1" kern="100" dirty="0">
                <a:effectLst/>
                <a:latin typeface="Aptos" panose="020B0004020202020204" pitchFamily="34" charset="0"/>
                <a:ea typeface="Aptos" panose="020B0004020202020204" pitchFamily="34" charset="0"/>
                <a:cs typeface="Times New Roman" panose="02020603050405020304" pitchFamily="18" charset="0"/>
              </a:rPr>
              <a:t>Οι μαθητές έδειξαν ενδιαφέρον για τις δράσεις της πρωτοβουλίας και συζήτησαν πώς μπορούν να συμβάλλουν ενεργά στην υλοποίησή της  με δράσεις εθελοντισμού όσον αφορά τον καθαρισμό των ακτών και την καταγραφή των ξερολιθιών του νησιού και των ιδιοκτητών τους. Συζητώντας τα διάφορα μέτρα για την επίτευξη των στόχων της πρωτοβουλίας επεσήμαναν την ανάγκη για τη βελτίωση του ψηφιακού εξοπλισμού των καθηγητών και του σχολείου τους.</a:t>
            </a:r>
            <a:endParaRPr lang="en-US" sz="11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4840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575BEF-63F6-D36C-4F09-65E6B4DA30C3}"/>
              </a:ext>
            </a:extLst>
          </p:cNvPr>
          <p:cNvSpPr txBox="1"/>
          <p:nvPr/>
        </p:nvSpPr>
        <p:spPr>
          <a:xfrm>
            <a:off x="3678174" y="161336"/>
            <a:ext cx="6094476" cy="346826"/>
          </a:xfrm>
          <a:prstGeom prst="rect">
            <a:avLst/>
          </a:prstGeom>
          <a:noFill/>
        </p:spPr>
        <p:txBody>
          <a:bodyPr wrap="square">
            <a:spAutoFit/>
          </a:bodyPr>
          <a:lstStyle/>
          <a:p>
            <a:pPr lvl="1" algn="just">
              <a:lnSpc>
                <a:spcPct val="107000"/>
              </a:lnSpc>
              <a:spcBef>
                <a:spcPts val="800"/>
              </a:spcBef>
              <a:spcAft>
                <a:spcPts val="400"/>
              </a:spcAft>
            </a:pPr>
            <a:r>
              <a:rPr lang="el-GR"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Διαβούλευση με τους Κασίους της Αθήνας</a:t>
            </a:r>
            <a:endParaRPr lang="en-US" sz="16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18A3114-AF11-1EDA-A896-2F463BD0E27E}"/>
              </a:ext>
            </a:extLst>
          </p:cNvPr>
          <p:cNvSpPr txBox="1"/>
          <p:nvPr/>
        </p:nvSpPr>
        <p:spPr>
          <a:xfrm>
            <a:off x="331470" y="1082507"/>
            <a:ext cx="4331970" cy="4977196"/>
          </a:xfrm>
          <a:prstGeom prst="rect">
            <a:avLst/>
          </a:prstGeom>
          <a:noFill/>
        </p:spPr>
        <p:txBody>
          <a:bodyPr wrap="square">
            <a:spAutoFit/>
          </a:bodyPr>
          <a:lstStyle/>
          <a:p>
            <a:pPr algn="just">
              <a:lnSpc>
                <a:spcPct val="107000"/>
              </a:lnSpc>
              <a:spcAft>
                <a:spcPts val="800"/>
              </a:spcAft>
              <a:buNone/>
            </a:pPr>
            <a:r>
              <a:rPr lang="el-GR" sz="1400" kern="100" dirty="0">
                <a:effectLst/>
                <a:latin typeface="Aptos" panose="020B0004020202020204" pitchFamily="34" charset="0"/>
                <a:ea typeface="Aptos" panose="020B0004020202020204" pitchFamily="34" charset="0"/>
                <a:cs typeface="Times New Roman" panose="02020603050405020304" pitchFamily="18" charset="0"/>
              </a:rPr>
              <a:t>Ο Πρόεδρος της Ομοσπονδίας Δωδεκανησιακών Σωματείων Αθηνών Πειραιώς κ. Γιάννης Φραγκούλης, η πρόεδρος του Συλλόγου των εν Ελλάδι Κασίων κ. Μαίρη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Σορώτου</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Τσανάκη</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από κοινού με τον εκπρόσωπο της εταιρείας Energy Project κ. Βασίλη Βασιλειάδη, ΝΜΜ, ανάδοχο του έργου εκπόνησης του Τοπικού Σχεδίου Δράσης για την ένταξη της ΗΝ Κάσου στο δίκτυο GR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eco</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islands</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σας καλεί σε συζήτηση σχετικά με τη στρατηγική και τις δράσεις που περιλαμβάνονται στην πρωτοβουλία. Εισηγητές θα είναι η επιστημονική ομάδα σύνταξης του ΤΣΔ:</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el-GR" sz="1400" kern="100" dirty="0">
                <a:effectLst/>
                <a:latin typeface="Aptos" panose="020B0004020202020204" pitchFamily="34" charset="0"/>
                <a:ea typeface="Aptos" panose="020B0004020202020204" pitchFamily="34" charset="0"/>
                <a:cs typeface="Times New Roman" panose="02020603050405020304" pitchFamily="18" charset="0"/>
              </a:rPr>
              <a:t>• B. Βασιλειάδης, ΝΜΜ, Energy Project</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el-GR" sz="1400" kern="100" dirty="0">
                <a:effectLst/>
                <a:latin typeface="Aptos" panose="020B0004020202020204" pitchFamily="34" charset="0"/>
                <a:ea typeface="Aptos" panose="020B0004020202020204" pitchFamily="34" charset="0"/>
                <a:cs typeface="Times New Roman" panose="02020603050405020304" pitchFamily="18" charset="0"/>
              </a:rPr>
              <a:t>• Α.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Μοροπούλου</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Ομ</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Καθ</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ΕΜΠ, Α’ Αντιπρόεδρος ΤΕΕ</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el-GR" sz="1400" kern="100" dirty="0">
                <a:effectLst/>
                <a:latin typeface="Aptos" panose="020B0004020202020204" pitchFamily="34" charset="0"/>
                <a:ea typeface="Aptos" panose="020B0004020202020204" pitchFamily="34" charset="0"/>
                <a:cs typeface="Times New Roman" panose="02020603050405020304" pitchFamily="18" charset="0"/>
              </a:rPr>
              <a:t>• Α.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Δουλάμης</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Καθηγητής ΕΜΠ</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el-GR" sz="1400" kern="100" dirty="0">
                <a:effectLst/>
                <a:latin typeface="Aptos" panose="020B0004020202020204" pitchFamily="34" charset="0"/>
                <a:ea typeface="Aptos" panose="020B0004020202020204" pitchFamily="34" charset="0"/>
                <a:cs typeface="Times New Roman" panose="02020603050405020304" pitchFamily="18" charset="0"/>
              </a:rPr>
              <a:t>• Σ. </a:t>
            </a:r>
            <a:r>
              <a:rPr lang="el-GR" sz="1400" kern="100" dirty="0" err="1">
                <a:effectLst/>
                <a:latin typeface="Aptos" panose="020B0004020202020204" pitchFamily="34" charset="0"/>
                <a:ea typeface="Aptos" panose="020B0004020202020204" pitchFamily="34" charset="0"/>
                <a:cs typeface="Times New Roman" panose="02020603050405020304" pitchFamily="18" charset="0"/>
              </a:rPr>
              <a:t>Μαλαμής</a:t>
            </a:r>
            <a:r>
              <a:rPr lang="el-GR" sz="1400" kern="100" dirty="0">
                <a:effectLst/>
                <a:latin typeface="Aptos" panose="020B0004020202020204" pitchFamily="34" charset="0"/>
                <a:ea typeface="Aptos" panose="020B0004020202020204" pitchFamily="34" charset="0"/>
                <a:cs typeface="Times New Roman" panose="02020603050405020304" pitchFamily="18" charset="0"/>
              </a:rPr>
              <a:t>, Καθηγητής ΕΜΠ</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el-GR" sz="1400" kern="100" dirty="0">
                <a:effectLst/>
                <a:latin typeface="Aptos" panose="020B0004020202020204" pitchFamily="34" charset="0"/>
                <a:ea typeface="Aptos" panose="020B0004020202020204" pitchFamily="34" charset="0"/>
                <a:cs typeface="Times New Roman" panose="02020603050405020304" pitchFamily="18" charset="0"/>
              </a:rPr>
              <a:t>             Η εκδήλωση πραγματοποιήθηκε </a:t>
            </a:r>
            <a:r>
              <a:rPr lang="el-GR" sz="1400" b="1" kern="100" dirty="0">
                <a:effectLst/>
                <a:latin typeface="Aptos" panose="020B0004020202020204" pitchFamily="34" charset="0"/>
                <a:ea typeface="Aptos" panose="020B0004020202020204" pitchFamily="34" charset="0"/>
                <a:cs typeface="Times New Roman" panose="02020603050405020304" pitchFamily="18" charset="0"/>
              </a:rPr>
              <a:t>στην έδρα του Συλλόγου των εν Ελλάδι Κασίων , 3ης Σεπτεμβρίου 56, 2ος όροφος, την Τετάρτη 4 Μαρτίου 2026 και ώρα 7μμ.</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184AA397-C8A6-03CB-9266-EB750E47B0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1789" y="771611"/>
            <a:ext cx="5467350" cy="3076575"/>
          </a:xfrm>
          <a:prstGeom prst="rect">
            <a:avLst/>
          </a:prstGeom>
          <a:noFill/>
          <a:ln>
            <a:noFill/>
          </a:ln>
        </p:spPr>
      </p:pic>
      <p:pic>
        <p:nvPicPr>
          <p:cNvPr id="7" name="Picture 6">
            <a:extLst>
              <a:ext uri="{FF2B5EF4-FFF2-40B4-BE49-F238E27FC236}">
                <a16:creationId xmlns:a16="http://schemas.microsoft.com/office/drawing/2014/main" id="{22A622C6-9F45-86EC-0118-9E5DA8D8A2A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1789" y="3620089"/>
            <a:ext cx="5467350" cy="3076575"/>
          </a:xfrm>
          <a:prstGeom prst="rect">
            <a:avLst/>
          </a:prstGeom>
          <a:noFill/>
          <a:ln>
            <a:noFill/>
          </a:ln>
        </p:spPr>
      </p:pic>
    </p:spTree>
    <p:extLst>
      <p:ext uri="{BB962C8B-B14F-4D97-AF65-F5344CB8AC3E}">
        <p14:creationId xmlns:p14="http://schemas.microsoft.com/office/powerpoint/2010/main" val="52623148"/>
      </p:ext>
    </p:extLst>
  </p:cSld>
  <p:clrMapOvr>
    <a:masterClrMapping/>
  </p:clrMapOvr>
</p:sld>
</file>

<file path=ppt/theme/theme1.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8808</TotalTime>
  <Words>8921</Words>
  <Application>Microsoft Office PowerPoint</Application>
  <PresentationFormat>Widescreen</PresentationFormat>
  <Paragraphs>533</Paragraphs>
  <Slides>45</Slides>
  <Notes>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45</vt:i4>
      </vt:variant>
    </vt:vector>
  </HeadingPairs>
  <TitlesOfParts>
    <vt:vector size="59" baseType="lpstr">
      <vt:lpstr>Aptos</vt:lpstr>
      <vt:lpstr>Aptos Display</vt:lpstr>
      <vt:lpstr>Aptos Narrow</vt:lpstr>
      <vt:lpstr>Arial</vt:lpstr>
      <vt:lpstr>Calibri</vt:lpstr>
      <vt:lpstr>Corbel</vt:lpstr>
      <vt:lpstr>Gill Sans</vt:lpstr>
      <vt:lpstr>Gill Sans MT</vt:lpstr>
      <vt:lpstr>Symbol</vt:lpstr>
      <vt:lpstr>Times New Roman</vt:lpstr>
      <vt:lpstr>Wingdings</vt:lpstr>
      <vt:lpstr>1_Parcel</vt:lpstr>
      <vt:lpstr>Office Theme</vt:lpstr>
      <vt:lpstr>2_Parcel</vt:lpstr>
      <vt:lpstr>τΣΔ_Κασοσ GR eco islands</vt:lpstr>
      <vt:lpstr>PowerPoint Presentation</vt:lpstr>
      <vt:lpstr>PowerPoint Presentation</vt:lpstr>
      <vt:lpstr>PowerPoint Presentation</vt:lpstr>
      <vt:lpstr>PowerPoint Presentation</vt:lpstr>
      <vt:lpstr>διαβουλευση</vt:lpstr>
      <vt:lpstr>PowerPoint Presentation</vt:lpstr>
      <vt:lpstr>PowerPoint Presentation</vt:lpstr>
      <vt:lpstr>PowerPoint Presentation</vt:lpstr>
      <vt:lpstr>PowerPoint Presentation</vt:lpstr>
      <vt:lpstr>Πολυκριτηριακη αναλυση ανα πυλωνα</vt:lpstr>
      <vt:lpstr>PowerPoint Presentation</vt:lpstr>
      <vt:lpstr>Πυλωνασ 1: ενεργειακη μεταβαση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Πυλωνασ 2: βιωσιμη διαχειριση πορων</vt:lpstr>
      <vt:lpstr>PowerPoint Presentation</vt:lpstr>
      <vt:lpstr>PowerPoint Presentation</vt:lpstr>
      <vt:lpstr>PowerPoint Presentation</vt:lpstr>
      <vt:lpstr>PowerPoint Presentation</vt:lpstr>
      <vt:lpstr>PowerPoint Presentation</vt:lpstr>
      <vt:lpstr>Πυλωνασ 3: προστασια περιβαλλοντοσ</vt:lpstr>
      <vt:lpstr>PowerPoint Presentation</vt:lpstr>
      <vt:lpstr>PowerPoint Presentation</vt:lpstr>
      <vt:lpstr>PowerPoint Presentation</vt:lpstr>
      <vt:lpstr>PowerPoint Presentation</vt:lpstr>
      <vt:lpstr>Πυλωνασ 4: επιχειρηματικοτητα &amp; καινοτομια</vt:lpstr>
      <vt:lpstr>PowerPoint Presentation</vt:lpstr>
      <vt:lpstr>PowerPoint Presentation</vt:lpstr>
      <vt:lpstr>PowerPoint Presentation</vt:lpstr>
      <vt:lpstr>Πυλωνασ 5: ψηφιακοσ μετασχηματισμοσ</vt:lpstr>
      <vt:lpstr>PowerPoint Presentation</vt:lpstr>
      <vt:lpstr>PowerPoint Presentation</vt:lpstr>
      <vt:lpstr>PowerPoint Presentation</vt:lpstr>
      <vt:lpstr>Πυλωνασ 6: ενδυναμωση ανθρωπινου δυναμικου</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Αντωνία Λαμπροπούλου</dc:creator>
  <cp:lastModifiedBy>Stergios Roumeliotis</cp:lastModifiedBy>
  <cp:revision>12</cp:revision>
  <dcterms:created xsi:type="dcterms:W3CDTF">2026-02-24T09:28:32Z</dcterms:created>
  <dcterms:modified xsi:type="dcterms:W3CDTF">2026-03-31T09:22:07Z</dcterms:modified>
</cp:coreProperties>
</file>